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24"/>
  </p:notesMasterIdLst>
  <p:sldIdLst>
    <p:sldId id="266" r:id="rId2"/>
    <p:sldId id="286" r:id="rId3"/>
    <p:sldId id="282" r:id="rId4"/>
    <p:sldId id="281" r:id="rId5"/>
    <p:sldId id="283" r:id="rId6"/>
    <p:sldId id="270" r:id="rId7"/>
    <p:sldId id="267" r:id="rId8"/>
    <p:sldId id="285" r:id="rId9"/>
    <p:sldId id="289" r:id="rId10"/>
    <p:sldId id="277" r:id="rId11"/>
    <p:sldId id="278" r:id="rId12"/>
    <p:sldId id="284" r:id="rId13"/>
    <p:sldId id="263" r:id="rId14"/>
    <p:sldId id="261" r:id="rId15"/>
    <p:sldId id="260" r:id="rId16"/>
    <p:sldId id="272" r:id="rId17"/>
    <p:sldId id="273" r:id="rId18"/>
    <p:sldId id="275" r:id="rId19"/>
    <p:sldId id="287" r:id="rId20"/>
    <p:sldId id="262" r:id="rId21"/>
    <p:sldId id="28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EF8"/>
    <a:srgbClr val="3FCDFF"/>
    <a:srgbClr val="FFCC00"/>
    <a:srgbClr val="FFFFCC"/>
    <a:srgbClr val="7CD93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4FA82-8CEC-426A-BAC2-DC58084ADD74}" type="datetimeFigureOut">
              <a:rPr lang="en-IN" smtClean="0"/>
              <a:t>25-11-2015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F7D62-2BFF-495C-B765-3D4DE11B1A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49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F7D62-2BFF-495C-B765-3D4DE11B1AC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983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F7D62-2BFF-495C-B765-3D4DE11B1AC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565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22E4-914A-4678-A1E2-089DED45BD89}" type="datetime1">
              <a:rPr lang="en-IN" smtClean="0"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59781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2A8B-F643-4762-B4E3-6B261461D2E5}" type="datetime1">
              <a:rPr lang="en-IN" smtClean="0"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609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29C7-CCB9-4FA6-B0A0-42F836D9174A}" type="datetime1">
              <a:rPr lang="en-IN" smtClean="0"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78617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800D-8041-4802-AF07-12C2A672D4FD}" type="datetime1">
              <a:rPr lang="en-IN" smtClean="0"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931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CAD5-9FFF-4446-876F-12B0397ECD19}" type="datetime1">
              <a:rPr lang="en-IN" smtClean="0"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25644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0014-A737-404C-B39B-0BDFC3FA40D9}" type="datetime1">
              <a:rPr lang="en-IN" smtClean="0"/>
              <a:t>25-11-2015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966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9978-95FF-408A-9D86-3647860F911E}" type="datetime1">
              <a:rPr lang="en-IN" smtClean="0"/>
              <a:t>25-11-2015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542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DE8A-D245-46AE-BA4D-CD9136B41A80}" type="datetime1">
              <a:rPr lang="en-IN" smtClean="0"/>
              <a:t>25-11-2015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767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204A-1389-471A-9641-92B222819678}" type="datetime1">
              <a:rPr lang="en-IN" smtClean="0"/>
              <a:t>25-11-2015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498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68D7-F25D-478D-AF28-0A615D78BD01}" type="datetime1">
              <a:rPr lang="en-IN" smtClean="0"/>
              <a:t>25-11-2015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093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807C-8783-4F16-8498-36CE6CAB8FE9}" type="datetime1">
              <a:rPr lang="en-IN" smtClean="0"/>
              <a:t>25-11-2015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672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F0BB-AD54-4E0A-9248-48C9395CEC84}" type="datetime1">
              <a:rPr lang="en-IN" smtClean="0"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9187-90EA-4C7B-A34E-27D11482DB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66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jpg"/><Relationship Id="rId5" Type="http://schemas.openxmlformats.org/officeDocument/2006/relationships/image" Target="../media/image12.png"/><Relationship Id="rId10" Type="http://schemas.openxmlformats.org/officeDocument/2006/relationships/image" Target="../media/image8.jp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5662" y="2185380"/>
            <a:ext cx="10560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INTEROPERABILITY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FINITE ELEMENT TOOLS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USING HDF5</a:t>
            </a:r>
            <a:endParaRPr lang="en-IN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93874" y="5232966"/>
            <a:ext cx="2701381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Carlos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Agelet</a:t>
            </a:r>
            <a:endParaRPr lang="en-IN" sz="2400" dirty="0" smtClean="0">
              <a:solidFill>
                <a:schemeClr val="tx1">
                  <a:lumMod val="95000"/>
                </a:schemeClr>
              </a:solidFill>
              <a:latin typeface="Arial Rounded MT Bold" panose="020F07040305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en-IN" sz="2400" dirty="0" smtClean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Anshuman Singh</a:t>
            </a:r>
            <a:endParaRPr lang="en-IN" sz="2400" dirty="0" smtClean="0">
              <a:solidFill>
                <a:schemeClr val="tx1">
                  <a:lumMod val="95000"/>
                </a:schemeClr>
              </a:solidFill>
              <a:latin typeface="Arial Rounded MT Bold" panose="020F07040305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en-US" sz="1900" dirty="0" smtClean="0">
                <a:latin typeface="Arial Rounded MT Bold" panose="020F07040305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UPC </a:t>
            </a:r>
            <a:r>
              <a:rPr lang="en-US" sz="1900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BarcelonaTech</a:t>
            </a:r>
            <a:endParaRPr lang="en-IN" sz="1900" dirty="0" smtClean="0">
              <a:solidFill>
                <a:srgbClr val="0070C0"/>
              </a:solidFill>
              <a:latin typeface="Arial Rounded MT Bold" panose="020F07040305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1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0" y="5152346"/>
            <a:ext cx="1596726" cy="13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3624" y="26089"/>
            <a:ext cx="3524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HDF5: File Structure</a:t>
            </a:r>
            <a:endParaRPr lang="e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17204" y="888017"/>
            <a:ext cx="1957589" cy="4636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HDF5</a:t>
            </a:r>
            <a:endParaRPr lang="en-IN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53799" y="1119836"/>
            <a:ext cx="5649271" cy="1306132"/>
            <a:chOff x="3253799" y="1119836"/>
            <a:chExt cx="5649271" cy="1306132"/>
          </a:xfrm>
        </p:grpSpPr>
        <p:sp>
          <p:nvSpPr>
            <p:cNvPr id="2" name="Rectangle 1"/>
            <p:cNvSpPr/>
            <p:nvPr/>
          </p:nvSpPr>
          <p:spPr>
            <a:xfrm>
              <a:off x="3253799" y="1962328"/>
              <a:ext cx="1957589" cy="463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Groups</a:t>
              </a:r>
              <a:endParaRPr lang="en-IN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45481" y="1962328"/>
              <a:ext cx="1957589" cy="463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Datasets</a:t>
              </a:r>
              <a:endParaRPr lang="en-IN" dirty="0"/>
            </a:p>
          </p:txBody>
        </p:sp>
        <p:cxnSp>
          <p:nvCxnSpPr>
            <p:cNvPr id="20" name="Elbow Connector 19"/>
            <p:cNvCxnSpPr>
              <a:stCxn id="18" idx="1"/>
              <a:endCxn id="2" idx="0"/>
            </p:cNvCxnSpPr>
            <p:nvPr/>
          </p:nvCxnSpPr>
          <p:spPr>
            <a:xfrm rot="10800000" flipV="1">
              <a:off x="4232594" y="1119836"/>
              <a:ext cx="884610" cy="84249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8" idx="3"/>
              <a:endCxn id="9" idx="0"/>
            </p:cNvCxnSpPr>
            <p:nvPr/>
          </p:nvCxnSpPr>
          <p:spPr>
            <a:xfrm>
              <a:off x="7074793" y="1119837"/>
              <a:ext cx="849483" cy="84249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79765" y="956927"/>
            <a:ext cx="7444512" cy="1270363"/>
            <a:chOff x="479765" y="956927"/>
            <a:chExt cx="7444512" cy="1270363"/>
          </a:xfrm>
        </p:grpSpPr>
        <p:sp>
          <p:nvSpPr>
            <p:cNvPr id="32" name="Oval 31"/>
            <p:cNvSpPr/>
            <p:nvPr/>
          </p:nvSpPr>
          <p:spPr>
            <a:xfrm>
              <a:off x="479765" y="956927"/>
              <a:ext cx="1928585" cy="127036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HDF5 Objects</a:t>
              </a:r>
              <a:endParaRPr lang="en-IN" dirty="0"/>
            </a:p>
          </p:txBody>
        </p:sp>
        <p:cxnSp>
          <p:nvCxnSpPr>
            <p:cNvPr id="33" name="Elbow Connector 32"/>
            <p:cNvCxnSpPr>
              <a:stCxn id="2" idx="0"/>
              <a:endCxn id="32" idx="5"/>
            </p:cNvCxnSpPr>
            <p:nvPr/>
          </p:nvCxnSpPr>
          <p:spPr>
            <a:xfrm rot="16200000" flipH="1" flipV="1">
              <a:off x="3139794" y="948449"/>
              <a:ext cx="78922" cy="2106679"/>
            </a:xfrm>
            <a:prstGeom prst="bentConnector5">
              <a:avLst>
                <a:gd name="adj1" fmla="val -289653"/>
                <a:gd name="adj2" fmla="val 66527"/>
                <a:gd name="adj3" fmla="val 389653"/>
              </a:avLst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9" idx="0"/>
              <a:endCxn id="32" idx="6"/>
            </p:cNvCxnSpPr>
            <p:nvPr/>
          </p:nvCxnSpPr>
          <p:spPr>
            <a:xfrm rot="16200000" flipV="1">
              <a:off x="4981204" y="-980744"/>
              <a:ext cx="370219" cy="5515926"/>
            </a:xfrm>
            <a:prstGeom prst="bentConnector2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253799" y="2441685"/>
            <a:ext cx="8775069" cy="1734003"/>
            <a:chOff x="3253799" y="2441685"/>
            <a:chExt cx="8775069" cy="1734003"/>
          </a:xfrm>
        </p:grpSpPr>
        <p:sp>
          <p:nvSpPr>
            <p:cNvPr id="10" name="Rectangle 9"/>
            <p:cNvSpPr/>
            <p:nvPr/>
          </p:nvSpPr>
          <p:spPr>
            <a:xfrm>
              <a:off x="3253799" y="2441685"/>
              <a:ext cx="1957589" cy="4636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Attributes</a:t>
              </a:r>
              <a:endParaRPr lang="en-IN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45481" y="2441685"/>
              <a:ext cx="1957589" cy="46364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Attributes</a:t>
              </a:r>
              <a:endParaRPr lang="en-IN" dirty="0"/>
            </a:p>
          </p:txBody>
        </p:sp>
        <p:cxnSp>
          <p:nvCxnSpPr>
            <p:cNvPr id="29" name="Elbow Connector 28"/>
            <p:cNvCxnSpPr>
              <a:stCxn id="17" idx="3"/>
              <a:endCxn id="31" idx="2"/>
            </p:cNvCxnSpPr>
            <p:nvPr/>
          </p:nvCxnSpPr>
          <p:spPr>
            <a:xfrm>
              <a:off x="8903070" y="2673505"/>
              <a:ext cx="1197213" cy="86700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0100283" y="2905325"/>
              <a:ext cx="1928585" cy="127036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Analogous to labels or annotations</a:t>
              </a:r>
              <a:endParaRPr lang="en-IN" dirty="0"/>
            </a:p>
          </p:txBody>
        </p:sp>
        <p:cxnSp>
          <p:nvCxnSpPr>
            <p:cNvPr id="43" name="Elbow Connector 42"/>
            <p:cNvCxnSpPr>
              <a:stCxn id="10" idx="2"/>
              <a:endCxn id="31" idx="2"/>
            </p:cNvCxnSpPr>
            <p:nvPr/>
          </p:nvCxnSpPr>
          <p:spPr>
            <a:xfrm rot="16200000" flipH="1">
              <a:off x="6848847" y="289071"/>
              <a:ext cx="635182" cy="586768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33715" y="3760296"/>
            <a:ext cx="11257598" cy="2824268"/>
            <a:chOff x="790915" y="3722196"/>
            <a:chExt cx="11257598" cy="2824268"/>
          </a:xfrm>
        </p:grpSpPr>
        <p:sp>
          <p:nvSpPr>
            <p:cNvPr id="12" name="Rectangle 11"/>
            <p:cNvSpPr/>
            <p:nvPr/>
          </p:nvSpPr>
          <p:spPr>
            <a:xfrm>
              <a:off x="810593" y="4261481"/>
              <a:ext cx="4216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>
                  <a:solidFill>
                    <a:srgbClr val="0070C0"/>
                  </a:solidFill>
                </a:rPr>
                <a:t>Unlimited size, extensibility, and portability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0915" y="4740871"/>
              <a:ext cx="20392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>
                  <a:solidFill>
                    <a:srgbClr val="0070C0"/>
                  </a:solidFill>
                </a:rPr>
                <a:t>General data model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10593" y="5194503"/>
              <a:ext cx="30206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>
                  <a:solidFill>
                    <a:srgbClr val="0070C0"/>
                  </a:solidFill>
                </a:rPr>
                <a:t>Unlimited variety of datatypes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0593" y="5651112"/>
              <a:ext cx="2128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>
                  <a:solidFill>
                    <a:srgbClr val="0070C0"/>
                  </a:solidFill>
                </a:rPr>
                <a:t>Flexible, efficient I/O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0593" y="6098754"/>
              <a:ext cx="21108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>
                  <a:solidFill>
                    <a:srgbClr val="0070C0"/>
                  </a:solidFill>
                </a:rPr>
                <a:t>Flexible data storage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117204" y="4404575"/>
              <a:ext cx="42185" cy="21418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90915" y="4671957"/>
              <a:ext cx="1074855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323852" y="4261481"/>
              <a:ext cx="6724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 smtClean="0"/>
                <a:t>Practically no size limit, APIs for Java, Python, C++/C, </a:t>
              </a:r>
              <a:r>
                <a:rPr lang="en-IN" dirty="0" err="1" smtClean="0"/>
                <a:t>Fortran,MATLAB</a:t>
              </a:r>
              <a:r>
                <a:rPr lang="en-IN" dirty="0" smtClean="0"/>
                <a:t>.</a:t>
              </a:r>
              <a:endParaRPr lang="en-IN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41600" y="4723343"/>
              <a:ext cx="5938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 smtClean="0"/>
                <a:t>Simple but versatile data model to match individual needs. </a:t>
              </a:r>
              <a:endParaRPr lang="en-IN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790915" y="5140580"/>
              <a:ext cx="1074855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341600" y="5181623"/>
              <a:ext cx="41793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 smtClean="0"/>
                <a:t>Efficient mechanism for describing data.</a:t>
              </a:r>
              <a:endParaRPr lang="en-IN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790915" y="5591502"/>
              <a:ext cx="1074855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341600" y="5652619"/>
              <a:ext cx="64810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Supports parallel data access, more customized schemes possible.</a:t>
              </a:r>
              <a:endParaRPr lang="en-IN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41600" y="6108467"/>
              <a:ext cx="66284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Supports compression, chunking for efficient storage and retrieval.</a:t>
              </a:r>
              <a:endParaRPr lang="en-IN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790915" y="6068983"/>
              <a:ext cx="1074855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810593" y="3722196"/>
              <a:ext cx="45298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2400" b="1" u="sng" dirty="0" smtClean="0">
                  <a:solidFill>
                    <a:schemeClr val="tx1">
                      <a:lumMod val="95000"/>
                    </a:schemeClr>
                  </a:solidFill>
                </a:rPr>
                <a:t>Some of the key features of HDF5:</a:t>
              </a:r>
              <a:endParaRPr lang="en-IN" sz="2400" b="1" u="sng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435161" y="796842"/>
            <a:ext cx="333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a typeface="SimSun" panose="02010600030101010101" pitchFamily="2" charset="-122"/>
              </a:rPr>
              <a:t>HIERARCHICAL </a:t>
            </a:r>
          </a:p>
          <a:p>
            <a:pPr algn="ctr"/>
            <a:r>
              <a:rPr lang="en-US" sz="2000" dirty="0" smtClean="0">
                <a:ea typeface="SimSun" panose="02010600030101010101" pitchFamily="2" charset="-122"/>
              </a:rPr>
              <a:t>DATA FORMAT</a:t>
            </a:r>
            <a:endParaRPr lang="en-IN" sz="2000" dirty="0">
              <a:ea typeface="SimSun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10</a:t>
            </a:fld>
            <a:endParaRPr lang="en-IN"/>
          </a:p>
        </p:txBody>
      </p:sp>
      <p:cxnSp>
        <p:nvCxnSpPr>
          <p:cNvPr id="47" name="Straight Connector 46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83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3678" y="0"/>
            <a:ext cx="5323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Example Of HDF5 Performance</a:t>
            </a:r>
            <a:endParaRPr lang="e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8" y="1299930"/>
            <a:ext cx="4357217" cy="29878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19630" y="142072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N" sz="2400" dirty="0" smtClean="0"/>
              <a:t>“The </a:t>
            </a:r>
            <a:r>
              <a:rPr lang="en-IN" sz="2400" dirty="0"/>
              <a:t>question the scientists </a:t>
            </a:r>
            <a:r>
              <a:rPr lang="en-IN" sz="2400" dirty="0" smtClean="0"/>
              <a:t>wanted to </a:t>
            </a:r>
            <a:r>
              <a:rPr lang="en-IN" sz="2400" dirty="0"/>
              <a:t>answer is why some particles </a:t>
            </a:r>
            <a:r>
              <a:rPr lang="en-IN" sz="2400" dirty="0" smtClean="0"/>
              <a:t>from the sun are </a:t>
            </a:r>
            <a:r>
              <a:rPr lang="en-IN" sz="2400" dirty="0"/>
              <a:t>accelerated to very high energy </a:t>
            </a:r>
            <a:r>
              <a:rPr lang="en-IN" sz="2400" dirty="0" smtClean="0"/>
              <a:t>and form auroras or wreak havoc on electronics. “</a:t>
            </a:r>
            <a:endParaRPr lang="en-IN" sz="2400" dirty="0"/>
          </a:p>
        </p:txBody>
      </p:sp>
      <p:sp>
        <p:nvSpPr>
          <p:cNvPr id="11" name="Rectangle 10"/>
          <p:cNvSpPr/>
          <p:nvPr/>
        </p:nvSpPr>
        <p:spPr>
          <a:xfrm>
            <a:off x="5274345" y="3230073"/>
            <a:ext cx="6186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smtClean="0">
                <a:solidFill>
                  <a:srgbClr val="0070C0"/>
                </a:solidFill>
                <a:latin typeface="+mj-lt"/>
              </a:rPr>
              <a:t>“Trillion-particle</a:t>
            </a:r>
            <a:r>
              <a:rPr lang="en-IN" sz="2400" dirty="0" smtClean="0">
                <a:latin typeface="+mj-lt"/>
              </a:rPr>
              <a:t> </a:t>
            </a:r>
            <a:r>
              <a:rPr lang="en-IN" sz="2400" dirty="0">
                <a:latin typeface="+mj-lt"/>
              </a:rPr>
              <a:t>datasets, </a:t>
            </a:r>
            <a:r>
              <a:rPr lang="en-IN" sz="2400" dirty="0" smtClean="0">
                <a:latin typeface="+mj-lt"/>
              </a:rPr>
              <a:t>each </a:t>
            </a:r>
            <a:r>
              <a:rPr lang="en-IN" sz="2400" dirty="0">
                <a:latin typeface="+mj-lt"/>
              </a:rPr>
              <a:t>ranging between </a:t>
            </a:r>
            <a:endParaRPr lang="en-IN" sz="2400" dirty="0" smtClean="0">
              <a:latin typeface="+mj-lt"/>
            </a:endParaRPr>
          </a:p>
          <a:p>
            <a:pPr algn="just"/>
            <a:r>
              <a:rPr lang="en-IN" sz="2400" dirty="0" smtClean="0">
                <a:solidFill>
                  <a:srgbClr val="0070C0"/>
                </a:solidFill>
                <a:latin typeface="+mj-lt"/>
              </a:rPr>
              <a:t>30 </a:t>
            </a:r>
            <a:r>
              <a:rPr lang="en-IN" sz="2400" dirty="0">
                <a:solidFill>
                  <a:srgbClr val="0070C0"/>
                </a:solidFill>
                <a:latin typeface="+mj-lt"/>
              </a:rPr>
              <a:t>and 42 terabytes in size</a:t>
            </a:r>
            <a:r>
              <a:rPr lang="en-IN" sz="2400" dirty="0">
                <a:latin typeface="+mj-lt"/>
              </a:rPr>
              <a:t>, </a:t>
            </a:r>
            <a:r>
              <a:rPr lang="en-IN" sz="2400" dirty="0" smtClean="0">
                <a:latin typeface="+mj-lt"/>
              </a:rPr>
              <a:t>were written </a:t>
            </a:r>
            <a:r>
              <a:rPr lang="en-IN" sz="2400" dirty="0">
                <a:latin typeface="+mj-lt"/>
              </a:rPr>
              <a:t>as HDF5 files at rates </a:t>
            </a:r>
            <a:r>
              <a:rPr lang="en-IN" sz="2400" dirty="0" smtClean="0">
                <a:latin typeface="+mj-lt"/>
              </a:rPr>
              <a:t>of</a:t>
            </a:r>
            <a:r>
              <a:rPr lang="en-IN" sz="2400" dirty="0" smtClean="0">
                <a:solidFill>
                  <a:srgbClr val="0070C0"/>
                </a:solidFill>
                <a:latin typeface="+mj-lt"/>
              </a:rPr>
              <a:t> 27 gigabytes </a:t>
            </a:r>
            <a:r>
              <a:rPr lang="en-IN" sz="2400" dirty="0">
                <a:solidFill>
                  <a:srgbClr val="0070C0"/>
                </a:solidFill>
                <a:latin typeface="+mj-lt"/>
              </a:rPr>
              <a:t>per second</a:t>
            </a:r>
            <a:r>
              <a:rPr lang="en-IN" sz="2400" dirty="0">
                <a:latin typeface="+mj-lt"/>
              </a:rPr>
              <a:t>. </a:t>
            </a:r>
            <a:r>
              <a:rPr lang="en-IN" sz="2400" dirty="0" smtClean="0">
                <a:latin typeface="+mj-lt"/>
              </a:rPr>
              <a:t>“</a:t>
            </a:r>
            <a:endParaRPr lang="en-IN" sz="2400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1148" y="4545173"/>
            <a:ext cx="4357217" cy="1804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“HDF5 is on the trajectory toward exascale </a:t>
            </a:r>
            <a:r>
              <a:rPr lang="en-IN" sz="2400" dirty="0" smtClean="0">
                <a:solidFill>
                  <a:schemeClr val="tx1"/>
                </a:solidFill>
              </a:rPr>
              <a:t>computing i.e. a billion billion computations per second..” 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11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84800" y="1122130"/>
            <a:ext cx="361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University of California, San Diego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57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3078" y="0"/>
            <a:ext cx="1806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Metadata</a:t>
            </a:r>
            <a:endParaRPr lang="e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0812" y="937566"/>
            <a:ext cx="789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“Data can be made self-descriptive with the right metadata.”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12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5801" r="79629" b="15889"/>
          <a:stretch/>
        </p:blipFill>
        <p:spPr>
          <a:xfrm>
            <a:off x="8478414" y="1748310"/>
            <a:ext cx="3537229" cy="4413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8588"/>
          <a:stretch/>
        </p:blipFill>
        <p:spPr>
          <a:xfrm>
            <a:off x="394430" y="2179061"/>
            <a:ext cx="7977702" cy="4034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6196" y="2469076"/>
            <a:ext cx="1545936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METADATA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944" y="1651971"/>
            <a:ext cx="510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ELABORATE LIST OF KEYWORDS USED AS METADATA </a:t>
            </a:r>
            <a:endParaRPr lang="en-IN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8417104" y="2021303"/>
            <a:ext cx="489711" cy="2885548"/>
          </a:xfrm>
          <a:prstGeom prst="leftBrace">
            <a:avLst>
              <a:gd name="adj1" fmla="val 147309"/>
              <a:gd name="adj2" fmla="val 2456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27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2520" y="0"/>
            <a:ext cx="5986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Hierarchical Structural Comparison</a:t>
            </a:r>
            <a:endParaRPr lang="e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621" t="27949" r="23603" b="7614"/>
          <a:stretch/>
        </p:blipFill>
        <p:spPr>
          <a:xfrm>
            <a:off x="410817" y="1403796"/>
            <a:ext cx="6727772" cy="4997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71" t="15801" r="79629" b="15889"/>
          <a:stretch/>
        </p:blipFill>
        <p:spPr>
          <a:xfrm>
            <a:off x="8123062" y="1381894"/>
            <a:ext cx="3285792" cy="5110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5291" y="940936"/>
            <a:ext cx="3828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Abaqus Output Database Structure</a:t>
            </a:r>
            <a:endParaRPr lang="en-IN" sz="20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9958" y="938573"/>
            <a:ext cx="2862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HDF5 Container Structure</a:t>
            </a:r>
            <a:endParaRPr lang="en-IN" sz="20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22039" y="1695727"/>
            <a:ext cx="86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Groups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22038" y="2871702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Datasets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95291" y="5189899"/>
            <a:ext cx="121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Subgroups</a:t>
            </a:r>
            <a:endParaRPr lang="en-IN" dirty="0">
              <a:solidFill>
                <a:srgbClr val="0070C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97648" y="2665927"/>
            <a:ext cx="7528176" cy="2523972"/>
            <a:chOff x="2697648" y="2665927"/>
            <a:chExt cx="7528176" cy="2523972"/>
          </a:xfrm>
        </p:grpSpPr>
        <p:grpSp>
          <p:nvGrpSpPr>
            <p:cNvPr id="7" name="Group 6"/>
            <p:cNvGrpSpPr/>
            <p:nvPr/>
          </p:nvGrpSpPr>
          <p:grpSpPr>
            <a:xfrm>
              <a:off x="4726546" y="2665927"/>
              <a:ext cx="5499278" cy="321972"/>
              <a:chOff x="4726546" y="2665927"/>
              <a:chExt cx="5499278" cy="32197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726546" y="2756079"/>
                <a:ext cx="914400" cy="231820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790223" y="2665927"/>
                <a:ext cx="1435601" cy="231533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697648" y="3712571"/>
              <a:ext cx="4972195" cy="1477328"/>
            </a:xfrm>
            <a:prstGeom prst="rect">
              <a:avLst/>
            </a:prstGeom>
            <a:solidFill>
              <a:srgbClr val="E4EEF8"/>
            </a:solidFill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85000"/>
                    </a:schemeClr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We will extract these data from ODB as an</a:t>
              </a:r>
            </a:p>
            <a:p>
              <a:r>
                <a:rPr lang="en-US" dirty="0" smtClean="0">
                  <a:solidFill>
                    <a:schemeClr val="tx1">
                      <a:lumMod val="85000"/>
                    </a:schemeClr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example and put it in the HDF5 container.</a:t>
              </a:r>
            </a:p>
            <a:p>
              <a:endParaRPr lang="en-US" dirty="0" smtClean="0">
                <a:solidFill>
                  <a:schemeClr val="tx1">
                    <a:lumMod val="8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endParaRPr>
            </a:p>
            <a:p>
              <a:r>
                <a:rPr lang="en-US" dirty="0" smtClean="0">
                  <a:solidFill>
                    <a:schemeClr val="tx1">
                      <a:lumMod val="85000"/>
                    </a:schemeClr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What is the role of Keywords/Metadata</a:t>
              </a:r>
            </a:p>
            <a:p>
              <a:r>
                <a:rPr lang="en-US" dirty="0" smtClean="0">
                  <a:solidFill>
                    <a:schemeClr val="tx1">
                      <a:lumMod val="85000"/>
                    </a:schemeClr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in all this??</a:t>
              </a:r>
              <a:endParaRPr lang="en-IN" dirty="0">
                <a:solidFill>
                  <a:schemeClr val="tx1">
                    <a:lumMod val="8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cxnSp>
          <p:nvCxnSpPr>
            <p:cNvPr id="18" name="Straight Arrow Connector 17"/>
            <p:cNvCxnSpPr>
              <a:stCxn id="16" idx="0"/>
              <a:endCxn id="2" idx="2"/>
            </p:cNvCxnSpPr>
            <p:nvPr/>
          </p:nvCxnSpPr>
          <p:spPr>
            <a:xfrm flipV="1">
              <a:off x="5183746" y="2987899"/>
              <a:ext cx="0" cy="72467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0"/>
              <a:endCxn id="15" idx="2"/>
            </p:cNvCxnSpPr>
            <p:nvPr/>
          </p:nvCxnSpPr>
          <p:spPr>
            <a:xfrm flipV="1">
              <a:off x="5183746" y="2897460"/>
              <a:ext cx="4324278" cy="81511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13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01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57" y="29737"/>
            <a:ext cx="8052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Structure of the Abaqus ODB 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Ouput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 Database)</a:t>
            </a:r>
            <a:endParaRPr lang="e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4969" y="1468168"/>
            <a:ext cx="3858778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({'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analysisTitle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</a:t>
            </a:r>
            <a:r>
              <a:rPr lang="en-IN" sz="650" dirty="0" smtClean="0">
                <a:latin typeface="SimSun" panose="02010600030101010101" pitchFamily="2" charset="-122"/>
                <a:ea typeface="SimSun" panose="02010600030101010101" pitchFamily="2" charset="-122"/>
              </a:rPr>
              <a:t>‘Indentation',</a:t>
            </a:r>
            <a:endParaRPr lang="en-IN" sz="65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'closed': False,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customData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None,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'description': 'DDB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diagnosticData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({'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analysisErrors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OdbSequenceAnalysisError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analysisWarnings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OdbSequenceAnalysisWarning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isXplDoublePrecision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False,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jobStatus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JOB_STATUS_COMPLETED_SUCCESSFULLY,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jobTime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OdbJobTime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numDomains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1,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numberOfAnalysisErrors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0,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numberOfAnalysisWarnings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3,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numberOfSteps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3,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numericalProblemSummary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OdbNumericalProblemSummary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IN" sz="650" dirty="0" smtClean="0">
                <a:latin typeface="SimSun" panose="02010600030101010101" pitchFamily="2" charset="-122"/>
                <a:ea typeface="SimSun" panose="02010600030101010101" pitchFamily="2" charset="-122"/>
              </a:rPr>
              <a:t>		          object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'steps':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OdbSequenceDiagnosticStep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object'}),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isReadOnly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True,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jobData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({'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analysisCode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ABAQUS_STANDARD,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</a:t>
            </a:r>
            <a:r>
              <a:rPr lang="en-IN" sz="650" dirty="0" smtClean="0">
                <a:latin typeface="SimSun" panose="02010600030101010101" pitchFamily="2" charset="-122"/>
                <a:ea typeface="SimSun" panose="02010600030101010101" pitchFamily="2" charset="-122"/>
              </a:rPr>
              <a:t>'</a:t>
            </a:r>
            <a:r>
              <a:rPr lang="en-IN" sz="65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creationTime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'Sun Oct 25 00:04:21 Romance Daylight Time 2015',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machineName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'',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modificationTime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'Sun Oct 25 00:04:45 Romance Daylight Time 2015',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'name': 'C:/Users/Anshuman/indentation_axi1.odb',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'precision': SINGLE_PRECISION,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productAddOns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'tuple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'version': 'Abaqus/Standard Student Edition 6.14-2'}),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'materials': {'INDENTER_MAT': 'Material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'SAMPLE_MAT': 'Material object'},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'name': 'C:/Users/Anshuman/indentation_axi1.odb</a:t>
            </a:r>
            <a:r>
              <a:rPr lang="en-IN" sz="650" dirty="0" smtClean="0">
                <a:latin typeface="SimSun" panose="02010600030101010101" pitchFamily="2" charset="-122"/>
                <a:ea typeface="SimSun" panose="02010600030101010101" pitchFamily="2" charset="-122"/>
              </a:rPr>
              <a:t>',</a:t>
            </a:r>
          </a:p>
          <a:p>
            <a:r>
              <a:rPr lang="en-IN" sz="650" dirty="0" smtClean="0">
                <a:latin typeface="SimSun" panose="02010600030101010101" pitchFamily="2" charset="-122"/>
                <a:ea typeface="SimSun" panose="02010600030101010101" pitchFamily="2" charset="-122"/>
              </a:rPr>
              <a:t>  'parts': {'P_INDENTER': 'Part object',</a:t>
            </a:r>
          </a:p>
          <a:p>
            <a:r>
              <a:rPr lang="en-IN" sz="650" dirty="0" smtClean="0">
                <a:latin typeface="SimSun" panose="02010600030101010101" pitchFamily="2" charset="-122"/>
                <a:ea typeface="SimSun" panose="02010600030101010101" pitchFamily="2" charset="-122"/>
              </a:rPr>
              <a:t>            'P_SAMPLE': 'Part object'},		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'path': 'C:/Users/Anshuman/indentation_axi1.odb',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'profiles': {},'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readInternalSets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False,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rootAssembly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({'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connectorOrientations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ConnectorOrientationArray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	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datumCsyses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'Repository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</a:t>
            </a:r>
            <a:r>
              <a:rPr lang="en-IN" sz="650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'</a:t>
            </a:r>
            <a:r>
              <a:rPr lang="en-IN" sz="650" dirty="0" err="1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elementSets</a:t>
            </a:r>
            <a:r>
              <a:rPr lang="en-IN" sz="650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': 'Repository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	'elements':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OdbMeshElementArray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	'instances': 'Repository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	'name': 'ASSEMBLY',</a:t>
            </a:r>
          </a:p>
          <a:p>
            <a:r>
              <a:rPr lang="en-IN" sz="650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            	'</a:t>
            </a:r>
            <a:r>
              <a:rPr lang="en-IN" sz="650" dirty="0" err="1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nodeSets</a:t>
            </a:r>
            <a:r>
              <a:rPr lang="en-IN" sz="650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': 'Repository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	'nodes':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OdbMeshNodeArray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	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pretensionSections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OdbPretensionSectionArray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	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rigidBodies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OdbRigidBodyArray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	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sectionAssignments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SectionAssignmentArray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	'surfaces': 'Repository object'}),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sectionCategories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{'solid &lt; INDENTER_MAT &gt;':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SectionCategory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'solid &lt; SAMPLE_MAT &gt;':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SectionCategory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object'},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'sections': 	{'Section-ASSEMBLY_I_INDENTER_ALL_ELEMENTS':           	</a:t>
            </a:r>
            <a:r>
              <a:rPr lang="en-IN" sz="65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IN" sz="650" dirty="0" smtClean="0">
                <a:latin typeface="SimSun" panose="02010600030101010101" pitchFamily="2" charset="-122"/>
                <a:ea typeface="SimSun" panose="02010600030101010101" pitchFamily="2" charset="-122"/>
              </a:rPr>
              <a:t> '</a:t>
            </a:r>
            <a:r>
              <a:rPr lang="en-IN" sz="65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sectorDefinition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None,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'steps': 	{'LOADING':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OdbStep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	'PRELOADING':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OdbStep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	'UNLOADING':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OdbStep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object'},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userData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	({'annotations': 'Repository object',</a:t>
            </a:r>
          </a:p>
          <a:p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	'</a:t>
            </a:r>
            <a:r>
              <a:rPr lang="en-IN" sz="650" dirty="0" err="1">
                <a:latin typeface="SimSun" panose="02010600030101010101" pitchFamily="2" charset="-122"/>
                <a:ea typeface="SimSun" panose="02010600030101010101" pitchFamily="2" charset="-122"/>
              </a:rPr>
              <a:t>xyDataObjects</a:t>
            </a:r>
            <a:r>
              <a:rPr lang="en-IN" sz="650" dirty="0">
                <a:latin typeface="SimSun" panose="02010600030101010101" pitchFamily="2" charset="-122"/>
                <a:ea typeface="SimSun" panose="02010600030101010101" pitchFamily="2" charset="-122"/>
              </a:rPr>
              <a:t>': 'Repository object'})})</a:t>
            </a:r>
            <a:endParaRPr lang="en-IN" sz="65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600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en-US" sz="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				</a:t>
            </a:r>
            <a:endParaRPr lang="en-IN" sz="6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272" y="817524"/>
            <a:ext cx="11416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 an example, we access the </a:t>
            </a:r>
            <a:r>
              <a:rPr lang="en-US" sz="2000" dirty="0" err="1" smtClean="0">
                <a:solidFill>
                  <a:srgbClr val="0070C0"/>
                </a:solidFill>
              </a:rPr>
              <a:t>rootAssembly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and extract data of </a:t>
            </a:r>
            <a:r>
              <a:rPr lang="en-US" sz="2000" dirty="0" smtClean="0">
                <a:solidFill>
                  <a:srgbClr val="00B050"/>
                </a:solidFill>
              </a:rPr>
              <a:t>element connectivity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50"/>
                </a:solidFill>
              </a:rPr>
              <a:t>node coordinates</a:t>
            </a:r>
            <a:r>
              <a:rPr lang="en-US" sz="2000" dirty="0" smtClean="0"/>
              <a:t>.</a:t>
            </a:r>
            <a:endParaRPr lang="en-IN" sz="2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652400" y="6272479"/>
            <a:ext cx="87464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96610" y="6113944"/>
            <a:ext cx="2674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Text in orange represents </a:t>
            </a:r>
            <a:r>
              <a:rPr lang="en-US" sz="1400" dirty="0" smtClean="0">
                <a:solidFill>
                  <a:srgbClr val="FFC000"/>
                </a:solidFill>
              </a:rPr>
              <a:t>Level 1</a:t>
            </a:r>
            <a:endParaRPr lang="en-IN" sz="1400" dirty="0">
              <a:solidFill>
                <a:srgbClr val="FFC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4273894" y="1189809"/>
            <a:ext cx="1" cy="5706828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39521" y="6486586"/>
            <a:ext cx="8746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96610" y="6344159"/>
            <a:ext cx="4058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Text in green represents data we access as example.</a:t>
            </a:r>
            <a:endParaRPr lang="en-IN" sz="1400" dirty="0">
              <a:solidFill>
                <a:srgbClr val="FF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591" y="1093313"/>
            <a:ext cx="2841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Structure of the problem.</a:t>
            </a:r>
            <a:endParaRPr lang="en-IN" sz="2000" u="sng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0731" y="1357013"/>
            <a:ext cx="10634492" cy="4079576"/>
            <a:chOff x="1120731" y="1357013"/>
            <a:chExt cx="10634492" cy="4079576"/>
          </a:xfrm>
        </p:grpSpPr>
        <p:grpSp>
          <p:nvGrpSpPr>
            <p:cNvPr id="30" name="Group 29"/>
            <p:cNvGrpSpPr/>
            <p:nvPr/>
          </p:nvGrpSpPr>
          <p:grpSpPr>
            <a:xfrm>
              <a:off x="1120731" y="1357013"/>
              <a:ext cx="9709896" cy="4079576"/>
              <a:chOff x="1018205" y="1334359"/>
              <a:chExt cx="9709896" cy="407957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018205" y="1822488"/>
                <a:ext cx="9709896" cy="3591447"/>
                <a:chOff x="1031084" y="1669968"/>
                <a:chExt cx="9709896" cy="3591447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4601218" y="1669968"/>
                  <a:ext cx="6139762" cy="3293209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({'</a:t>
                  </a:r>
                  <a:r>
                    <a:rPr lang="en-IN" sz="1300" dirty="0" err="1">
                      <a:latin typeface="SimSun" panose="02010600030101010101" pitchFamily="2" charset="-122"/>
                      <a:ea typeface="SimSun" panose="02010600030101010101" pitchFamily="2" charset="-122"/>
                    </a:rPr>
                    <a:t>connectorOrientations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': [],</a:t>
                  </a:r>
                </a:p>
                <a:p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 '</a:t>
                  </a:r>
                  <a:r>
                    <a:rPr lang="en-IN" sz="1300" dirty="0" err="1">
                      <a:latin typeface="SimSun" panose="02010600030101010101" pitchFamily="2" charset="-122"/>
                      <a:ea typeface="SimSun" panose="02010600030101010101" pitchFamily="2" charset="-122"/>
                    </a:rPr>
                    <a:t>datumCsyses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': {},</a:t>
                  </a:r>
                </a:p>
                <a:p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 </a:t>
                  </a:r>
                  <a:r>
                    <a:rPr lang="en-IN" sz="1300" dirty="0">
                      <a:solidFill>
                        <a:srgbClr val="00B050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</a:rPr>
                    <a:t>'</a:t>
                  </a:r>
                  <a:r>
                    <a:rPr lang="en-IN" sz="1300" dirty="0" err="1">
                      <a:solidFill>
                        <a:srgbClr val="00B050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</a:rPr>
                    <a:t>elementSets</a:t>
                  </a:r>
                  <a:r>
                    <a:rPr lang="en-IN" sz="1300" dirty="0">
                      <a:solidFill>
                        <a:srgbClr val="00B050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</a:rPr>
                    <a:t>': 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{' ALL ELEMENTS': '</a:t>
                  </a:r>
                  <a:r>
                    <a:rPr lang="en-IN" sz="1300" dirty="0" err="1">
                      <a:latin typeface="SimSun" panose="02010600030101010101" pitchFamily="2" charset="-122"/>
                      <a:ea typeface="SimSun" panose="02010600030101010101" pitchFamily="2" charset="-122"/>
                    </a:rPr>
                    <a:t>OdbSet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object',</a:t>
                  </a:r>
                </a:p>
                <a:p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                 '</a:t>
                  </a:r>
                  <a:r>
                    <a:rPr lang="en-IN" sz="1300" dirty="0" err="1">
                      <a:latin typeface="SimSun" panose="02010600030101010101" pitchFamily="2" charset="-122"/>
                      <a:ea typeface="SimSun" panose="02010600030101010101" pitchFamily="2" charset="-122"/>
                    </a:rPr>
                    <a:t>ErrElemAnisotropicMaterial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': '</a:t>
                  </a:r>
                  <a:r>
                    <a:rPr lang="en-IN" sz="1300" dirty="0" err="1">
                      <a:latin typeface="SimSun" panose="02010600030101010101" pitchFamily="2" charset="-122"/>
                      <a:ea typeface="SimSun" panose="02010600030101010101" pitchFamily="2" charset="-122"/>
                    </a:rPr>
                    <a:t>OdbSet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object',</a:t>
                  </a:r>
                </a:p>
                <a:p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                 '</a:t>
                  </a:r>
                  <a:r>
                    <a:rPr lang="en-IN" sz="1300" dirty="0" err="1">
                      <a:latin typeface="SimSun" panose="02010600030101010101" pitchFamily="2" charset="-122"/>
                      <a:ea typeface="SimSun" panose="02010600030101010101" pitchFamily="2" charset="-122"/>
                    </a:rPr>
                    <a:t>WarnElemDistorted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': '</a:t>
                  </a:r>
                  <a:r>
                    <a:rPr lang="en-IN" sz="1300" dirty="0" err="1">
                      <a:latin typeface="SimSun" panose="02010600030101010101" pitchFamily="2" charset="-122"/>
                      <a:ea typeface="SimSun" panose="02010600030101010101" pitchFamily="2" charset="-122"/>
                    </a:rPr>
                    <a:t>OdbSet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object'},</a:t>
                  </a:r>
                </a:p>
                <a:p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 'elements': [],</a:t>
                  </a:r>
                </a:p>
                <a:p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 'instances': {'I_INDENTER': '</a:t>
                  </a:r>
                  <a:r>
                    <a:rPr lang="en-IN" sz="1300" dirty="0" err="1">
                      <a:latin typeface="SimSun" panose="02010600030101010101" pitchFamily="2" charset="-122"/>
                      <a:ea typeface="SimSun" panose="02010600030101010101" pitchFamily="2" charset="-122"/>
                    </a:rPr>
                    <a:t>OdbInstance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object',</a:t>
                  </a:r>
                </a:p>
                <a:p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               'I_SAMPLE': '</a:t>
                  </a:r>
                  <a:r>
                    <a:rPr lang="en-IN" sz="1300" dirty="0" err="1">
                      <a:latin typeface="SimSun" panose="02010600030101010101" pitchFamily="2" charset="-122"/>
                      <a:ea typeface="SimSun" panose="02010600030101010101" pitchFamily="2" charset="-122"/>
                    </a:rPr>
                    <a:t>OdbInstance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object'},</a:t>
                  </a:r>
                </a:p>
                <a:p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 'name': 'ASSEMBLY',</a:t>
                  </a:r>
                </a:p>
                <a:p>
                  <a:r>
                    <a:rPr lang="en-IN" sz="1300" dirty="0">
                      <a:solidFill>
                        <a:srgbClr val="00B050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</a:rPr>
                    <a:t>  '</a:t>
                  </a:r>
                  <a:r>
                    <a:rPr lang="en-IN" sz="1300" dirty="0" err="1">
                      <a:solidFill>
                        <a:srgbClr val="00B050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</a:rPr>
                    <a:t>nodeSets</a:t>
                  </a:r>
                  <a:r>
                    <a:rPr lang="en-IN" sz="1300" dirty="0">
                      <a:solidFill>
                        <a:srgbClr val="00B050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</a:rPr>
                    <a:t>': 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{' ALL NODES': '</a:t>
                  </a:r>
                  <a:r>
                    <a:rPr lang="en-IN" sz="1300" dirty="0" err="1">
                      <a:latin typeface="SimSun" panose="02010600030101010101" pitchFamily="2" charset="-122"/>
                      <a:ea typeface="SimSun" panose="02010600030101010101" pitchFamily="2" charset="-122"/>
                    </a:rPr>
                    <a:t>OdbSet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object',</a:t>
                  </a:r>
                </a:p>
                <a:p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              'REFERENCE_POINT_I_INDENTER      296': '</a:t>
                  </a:r>
                  <a:r>
                    <a:rPr lang="en-IN" sz="1300" dirty="0" err="1">
                      <a:latin typeface="SimSun" panose="02010600030101010101" pitchFamily="2" charset="-122"/>
                      <a:ea typeface="SimSun" panose="02010600030101010101" pitchFamily="2" charset="-122"/>
                    </a:rPr>
                    <a:t>OdbSet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object'},</a:t>
                  </a:r>
                </a:p>
                <a:p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 'nodes': [],</a:t>
                  </a:r>
                </a:p>
                <a:p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 '</a:t>
                  </a:r>
                  <a:r>
                    <a:rPr lang="en-IN" sz="1300" dirty="0" err="1">
                      <a:latin typeface="SimSun" panose="02010600030101010101" pitchFamily="2" charset="-122"/>
                      <a:ea typeface="SimSun" panose="02010600030101010101" pitchFamily="2" charset="-122"/>
                    </a:rPr>
                    <a:t>pretensionSections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': </a:t>
                  </a:r>
                  <a:r>
                    <a:rPr lang="en-IN" sz="1300" dirty="0" smtClean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[],</a:t>
                  </a:r>
                </a:p>
                <a:p>
                  <a:r>
                    <a:rPr lang="en-IN" sz="1300" dirty="0" smtClean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 '</a:t>
                  </a:r>
                  <a:r>
                    <a:rPr lang="en-IN" sz="1300" dirty="0" err="1" smtClean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rigidBodies</a:t>
                  </a:r>
                  <a:r>
                    <a:rPr lang="en-IN" sz="1300" dirty="0" smtClean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': [],</a:t>
                  </a:r>
                </a:p>
                <a:p>
                  <a:r>
                    <a:rPr lang="en-IN" sz="1300" dirty="0" smtClean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 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'</a:t>
                  </a:r>
                  <a:r>
                    <a:rPr lang="en-IN" sz="1300" dirty="0" err="1">
                      <a:latin typeface="SimSun" panose="02010600030101010101" pitchFamily="2" charset="-122"/>
                      <a:ea typeface="SimSun" panose="02010600030101010101" pitchFamily="2" charset="-122"/>
                    </a:rPr>
                    <a:t>sectionAssignments</a:t>
                  </a:r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': [],</a:t>
                  </a:r>
                </a:p>
                <a:p>
                  <a:r>
                    <a:rPr lang="en-IN" sz="13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 'surfaces': {}})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031084" y="4647579"/>
                  <a:ext cx="1819436" cy="239034"/>
                </a:xfrm>
                <a:prstGeom prst="rect">
                  <a:avLst/>
                </a:prstGeom>
                <a:noFill/>
                <a:ln w="38100">
                  <a:solidFill>
                    <a:srgbClr val="FF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2864272" y="4963177"/>
                  <a:ext cx="1727260" cy="298238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2850520" y="1669968"/>
                  <a:ext cx="1741012" cy="2992840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/>
                <p:cNvSpPr/>
                <p:nvPr/>
              </p:nvSpPr>
              <p:spPr>
                <a:xfrm>
                  <a:off x="1044836" y="5022381"/>
                  <a:ext cx="1819436" cy="239034"/>
                </a:xfrm>
                <a:prstGeom prst="rect">
                  <a:avLst/>
                </a:prstGeom>
                <a:noFill/>
                <a:ln w="38100">
                  <a:solidFill>
                    <a:srgbClr val="FF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7291816" y="2119717"/>
                  <a:ext cx="1819436" cy="239034"/>
                </a:xfrm>
                <a:prstGeom prst="rect">
                  <a:avLst/>
                </a:prstGeom>
                <a:noFill/>
                <a:ln w="38100">
                  <a:solidFill>
                    <a:srgbClr val="FF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31" name="Straight Arrow Connector 30"/>
                <p:cNvCxnSpPr>
                  <a:stCxn id="19" idx="0"/>
                  <a:endCxn id="25" idx="2"/>
                </p:cNvCxnSpPr>
                <p:nvPr/>
              </p:nvCxnSpPr>
              <p:spPr>
                <a:xfrm flipH="1" flipV="1">
                  <a:off x="8201534" y="2358751"/>
                  <a:ext cx="1557760" cy="1971161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28"/>
              <p:cNvSpPr txBox="1"/>
              <p:nvPr/>
            </p:nvSpPr>
            <p:spPr>
              <a:xfrm>
                <a:off x="5593298" y="1334359"/>
                <a:ext cx="37143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err="1" smtClean="0">
                    <a:ea typeface="SimSun" panose="02010600030101010101" pitchFamily="2" charset="-122"/>
                    <a:cs typeface="Times New Roman" panose="02020603050405020304" pitchFamily="18" charset="0"/>
                  </a:rPr>
                  <a:t>Indepth</a:t>
                </a:r>
                <a:r>
                  <a:rPr lang="en-US" sz="2000" u="sng" dirty="0" smtClean="0">
                    <a:ea typeface="SimSun" panose="02010600030101010101" pitchFamily="2" charset="-122"/>
                    <a:cs typeface="Times New Roman" panose="02020603050405020304" pitchFamily="18" charset="0"/>
                  </a:rPr>
                  <a:t> view of the </a:t>
                </a:r>
                <a:r>
                  <a:rPr lang="en-US" sz="2000" u="sng" dirty="0" err="1" smtClean="0">
                    <a:ea typeface="SimSun" panose="02010600030101010101" pitchFamily="2" charset="-122"/>
                    <a:cs typeface="Times New Roman" panose="02020603050405020304" pitchFamily="18" charset="0"/>
                  </a:rPr>
                  <a:t>rootAssembly</a:t>
                </a:r>
                <a:endParaRPr lang="en-IN" sz="2000" u="sng" dirty="0"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942659" y="4505086"/>
              <a:ext cx="3812564" cy="923330"/>
            </a:xfrm>
            <a:prstGeom prst="rect">
              <a:avLst/>
            </a:prstGeom>
            <a:solidFill>
              <a:srgbClr val="E4EEF8"/>
            </a:solidFill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>
                  <a:latin typeface="SimSun" panose="02010600030101010101" pitchFamily="2" charset="-122"/>
                  <a:ea typeface="SimSun" panose="02010600030101010101" pitchFamily="2" charset="-122"/>
                </a:rPr>
                <a:t>The</a:t>
              </a:r>
              <a:r>
                <a:rPr lang="en-US" dirty="0" smtClean="0">
                  <a:solidFill>
                    <a:schemeClr val="tx1">
                      <a:lumMod val="85000"/>
                    </a:schemeClr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 </a:t>
              </a:r>
              <a:r>
                <a:rPr lang="en-US" dirty="0" err="1" smtClean="0">
                  <a:solidFill>
                    <a:schemeClr val="tx1">
                      <a:lumMod val="85000"/>
                    </a:schemeClr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OdbSet</a:t>
              </a:r>
              <a:r>
                <a:rPr lang="en-US" dirty="0" smtClean="0">
                  <a:solidFill>
                    <a:schemeClr val="tx1">
                      <a:lumMod val="85000"/>
                    </a:schemeClr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 objects are like arrays which can be accessed like we access normal arrays.</a:t>
              </a:r>
              <a:endParaRPr lang="en-IN" dirty="0">
                <a:solidFill>
                  <a:schemeClr val="tx1">
                    <a:lumMod val="8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14</a:t>
            </a:fld>
            <a:endParaRPr lang="en-IN"/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5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0810" y="60599"/>
            <a:ext cx="7056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Result: Successful Export of Data to HDF5</a:t>
            </a:r>
            <a:endParaRPr lang="e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040" y="930317"/>
            <a:ext cx="1160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HDF5 file generated HDF5 API in  Abaqus-Python, showing  </a:t>
            </a:r>
            <a:r>
              <a:rPr lang="en-US" dirty="0" smtClean="0">
                <a:solidFill>
                  <a:srgbClr val="0070C0"/>
                </a:solidFill>
              </a:rPr>
              <a:t>Element Connectivity 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Node Coordinates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smtClean="0"/>
              <a:t>and some results</a:t>
            </a:r>
          </a:p>
          <a:p>
            <a:r>
              <a:rPr lang="en-US" dirty="0" smtClean="0"/>
              <a:t> from one of the analytical steps.. 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7390684" y="3051313"/>
            <a:ext cx="4689699" cy="120032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ea typeface="SimSun" panose="02010600030101010101" pitchFamily="2" charset="-122"/>
              </a:rPr>
              <a:t>Finally, other post processing tools which </a:t>
            </a:r>
          </a:p>
          <a:p>
            <a:r>
              <a:rPr lang="en-US" dirty="0" smtClean="0">
                <a:ea typeface="SimSun" panose="02010600030101010101" pitchFamily="2" charset="-122"/>
              </a:rPr>
              <a:t>have superior plotting and data manipulating</a:t>
            </a:r>
          </a:p>
          <a:p>
            <a:r>
              <a:rPr lang="en-US" dirty="0" smtClean="0">
                <a:ea typeface="SimSun" panose="02010600030101010101" pitchFamily="2" charset="-122"/>
              </a:rPr>
              <a:t>capabilities like R and Python, can be used</a:t>
            </a:r>
          </a:p>
          <a:p>
            <a:r>
              <a:rPr lang="en-US" dirty="0" smtClean="0">
                <a:ea typeface="SimSun" panose="02010600030101010101" pitchFamily="2" charset="-122"/>
              </a:rPr>
              <a:t>for further post-processing.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2" t="14720" r="27389" b="23868"/>
          <a:stretch/>
        </p:blipFill>
        <p:spPr>
          <a:xfrm>
            <a:off x="359244" y="2007790"/>
            <a:ext cx="6912079" cy="38167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9623" y="2541478"/>
            <a:ext cx="249299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Element Connectivity</a:t>
            </a:r>
            <a:endParaRPr lang="en-IN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8956" y="2541478"/>
            <a:ext cx="203132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Node Coordinates</a:t>
            </a:r>
            <a:endParaRPr lang="en-IN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15</a:t>
            </a:fld>
            <a:endParaRPr lang="en-IN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" r="81870" b="19963"/>
          <a:stretch/>
        </p:blipFill>
        <p:spPr>
          <a:xfrm>
            <a:off x="8152959" y="1341045"/>
            <a:ext cx="3270601" cy="5044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5917" y="2386"/>
            <a:ext cx="5057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Material (*.mat) File Export</a:t>
            </a:r>
            <a:endParaRPr lang="en-IN" sz="32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630" t="27949" r="23604" b="7614"/>
          <a:stretch/>
        </p:blipFill>
        <p:spPr>
          <a:xfrm>
            <a:off x="412124" y="1403796"/>
            <a:ext cx="6726465" cy="4997003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615291" y="940936"/>
            <a:ext cx="3828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Abaqus Output Database Structure</a:t>
            </a:r>
            <a:endParaRPr lang="en-IN" sz="20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8688" y="949597"/>
            <a:ext cx="3354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Equivalent HDF5 File Structure</a:t>
            </a:r>
            <a:endParaRPr lang="en-IN" sz="20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5790" y="2335185"/>
            <a:ext cx="914400" cy="2318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8411089" y="1641678"/>
            <a:ext cx="1435601" cy="23153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6090831" y="3564754"/>
            <a:ext cx="2642070" cy="923330"/>
          </a:xfrm>
          <a:prstGeom prst="rect">
            <a:avLst/>
          </a:prstGeom>
          <a:solidFill>
            <a:srgbClr val="E4EEF8"/>
          </a:solidFill>
          <a:ln>
            <a:noFill/>
          </a:ln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We will extract these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data from ODB as an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example.</a:t>
            </a:r>
            <a:endParaRPr lang="en-IN" dirty="0">
              <a:solidFill>
                <a:schemeClr val="tx1">
                  <a:lumMod val="8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cxnSp>
        <p:nvCxnSpPr>
          <p:cNvPr id="18" name="Straight Arrow Connector 17"/>
          <p:cNvCxnSpPr>
            <a:stCxn id="16" idx="0"/>
            <a:endCxn id="2" idx="3"/>
          </p:cNvCxnSpPr>
          <p:nvPr/>
        </p:nvCxnSpPr>
        <p:spPr>
          <a:xfrm flipH="1" flipV="1">
            <a:off x="2740190" y="2451095"/>
            <a:ext cx="4671676" cy="111365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0"/>
            <a:endCxn id="15" idx="1"/>
          </p:cNvCxnSpPr>
          <p:nvPr/>
        </p:nvCxnSpPr>
        <p:spPr>
          <a:xfrm flipV="1">
            <a:off x="7411866" y="1757445"/>
            <a:ext cx="999223" cy="180730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16</a:t>
            </a:fld>
            <a:endParaRPr lang="en-IN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2296" y="1299583"/>
            <a:ext cx="11536981" cy="5293757"/>
            <a:chOff x="332296" y="1299583"/>
            <a:chExt cx="11536981" cy="5293757"/>
          </a:xfrm>
        </p:grpSpPr>
        <p:grpSp>
          <p:nvGrpSpPr>
            <p:cNvPr id="42" name="Group 41"/>
            <p:cNvGrpSpPr/>
            <p:nvPr/>
          </p:nvGrpSpPr>
          <p:grpSpPr>
            <a:xfrm>
              <a:off x="332296" y="1299583"/>
              <a:ext cx="10885203" cy="5293757"/>
              <a:chOff x="332296" y="1299583"/>
              <a:chExt cx="10885203" cy="529375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476770" y="1699693"/>
                <a:ext cx="6740729" cy="4893647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{'FONTE': ({'description': '',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</a:t>
                </a:r>
                <a:r>
                  <a:rPr lang="en-IN" sz="1300" dirty="0">
                    <a:solidFill>
                      <a:srgbClr val="00B050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'elastic'</a:t>
                </a:r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: ({'dependencies': 0,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'moduli': LONG_TERM,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'</a:t>
                </a:r>
                <a:r>
                  <a:rPr lang="en-IN" sz="1300" dirty="0" err="1">
                    <a:latin typeface="SimSun" panose="02010600030101010101" pitchFamily="2" charset="-122"/>
                    <a:ea typeface="SimSun" panose="02010600030101010101" pitchFamily="2" charset="-122"/>
                  </a:rPr>
                  <a:t>noCompression</a:t>
                </a:r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': OFF,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'</a:t>
                </a:r>
                <a:r>
                  <a:rPr lang="en-IN" sz="1300" dirty="0" err="1">
                    <a:latin typeface="SimSun" panose="02010600030101010101" pitchFamily="2" charset="-122"/>
                    <a:ea typeface="SimSun" panose="02010600030101010101" pitchFamily="2" charset="-122"/>
                  </a:rPr>
                  <a:t>noTension</a:t>
                </a:r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': OFF,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</a:t>
                </a:r>
                <a:r>
                  <a:rPr lang="en-IN" sz="1300" dirty="0">
                    <a:solidFill>
                      <a:srgbClr val="00B050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'table': 'tuple object'</a:t>
                </a:r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'</a:t>
                </a:r>
                <a:r>
                  <a:rPr lang="en-IN" sz="1300" dirty="0" err="1">
                    <a:latin typeface="SimSun" panose="02010600030101010101" pitchFamily="2" charset="-122"/>
                    <a:ea typeface="SimSun" panose="02010600030101010101" pitchFamily="2" charset="-122"/>
                  </a:rPr>
                  <a:t>temperatureDependency</a:t>
                </a:r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': ON,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'type': ISOTROPIC}),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</a:t>
                </a:r>
                <a:r>
                  <a:rPr lang="en-IN" sz="1300" dirty="0">
                    <a:solidFill>
                      <a:srgbClr val="00B050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'expansion'</a:t>
                </a:r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: ({'dependencies': 0,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  </a:t>
                </a:r>
                <a:r>
                  <a:rPr lang="en-IN" sz="1300" dirty="0">
                    <a:solidFill>
                      <a:srgbClr val="00B050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'table': 'tuple object',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  '</a:t>
                </a:r>
                <a:r>
                  <a:rPr lang="en-IN" sz="1300" dirty="0" err="1">
                    <a:latin typeface="SimSun" panose="02010600030101010101" pitchFamily="2" charset="-122"/>
                    <a:ea typeface="SimSun" panose="02010600030101010101" pitchFamily="2" charset="-122"/>
                  </a:rPr>
                  <a:t>temperatureDependency</a:t>
                </a:r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': ON,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  'type': ISOTROPIC,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  '</a:t>
                </a:r>
                <a:r>
                  <a:rPr lang="en-IN" sz="1300" dirty="0" err="1">
                    <a:latin typeface="SimSun" panose="02010600030101010101" pitchFamily="2" charset="-122"/>
                    <a:ea typeface="SimSun" panose="02010600030101010101" pitchFamily="2" charset="-122"/>
                  </a:rPr>
                  <a:t>userSubroutine</a:t>
                </a:r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': OFF,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  'zero': 0.0}),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'</a:t>
                </a:r>
                <a:r>
                  <a:rPr lang="en-IN" sz="1300" dirty="0" err="1">
                    <a:latin typeface="SimSun" panose="02010600030101010101" pitchFamily="2" charset="-122"/>
                    <a:ea typeface="SimSun" panose="02010600030101010101" pitchFamily="2" charset="-122"/>
                  </a:rPr>
                  <a:t>materialIdentifier</a:t>
                </a:r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': '',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'name': 'FONTE',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</a:t>
                </a:r>
                <a:r>
                  <a:rPr lang="en-IN" sz="1300" dirty="0">
                    <a:solidFill>
                      <a:srgbClr val="00B050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'plastic': </a:t>
                </a:r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({'</a:t>
                </a:r>
                <a:r>
                  <a:rPr lang="en-IN" sz="1300" dirty="0" err="1">
                    <a:latin typeface="SimSun" panose="02010600030101010101" pitchFamily="2" charset="-122"/>
                    <a:ea typeface="SimSun" panose="02010600030101010101" pitchFamily="2" charset="-122"/>
                  </a:rPr>
                  <a:t>dataType</a:t>
                </a:r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': HALF_CYCLE,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'dependencies': 0,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'hardening': KINEMATIC,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'</a:t>
                </a:r>
                <a:r>
                  <a:rPr lang="en-IN" sz="1300" dirty="0" err="1">
                    <a:latin typeface="SimSun" panose="02010600030101010101" pitchFamily="2" charset="-122"/>
                    <a:ea typeface="SimSun" panose="02010600030101010101" pitchFamily="2" charset="-122"/>
                  </a:rPr>
                  <a:t>numBackstresses</a:t>
                </a:r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': 0,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'rate': OFF,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'</a:t>
                </a:r>
                <a:r>
                  <a:rPr lang="en-IN" sz="1300" dirty="0" err="1">
                    <a:latin typeface="SimSun" panose="02010600030101010101" pitchFamily="2" charset="-122"/>
                    <a:ea typeface="SimSun" panose="02010600030101010101" pitchFamily="2" charset="-122"/>
                  </a:rPr>
                  <a:t>strainRangeDependency</a:t>
                </a:r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': OFF,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</a:t>
                </a:r>
                <a:r>
                  <a:rPr lang="en-IN" sz="1300" dirty="0">
                    <a:solidFill>
                      <a:srgbClr val="00B050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'table': 'tuple object'</a:t>
                </a:r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,</a:t>
                </a:r>
              </a:p>
              <a:p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                        '</a:t>
                </a:r>
                <a:r>
                  <a:rPr lang="en-IN" sz="1300" dirty="0" err="1">
                    <a:latin typeface="SimSun" panose="02010600030101010101" pitchFamily="2" charset="-122"/>
                    <a:ea typeface="SimSun" panose="02010600030101010101" pitchFamily="2" charset="-122"/>
                  </a:rPr>
                  <a:t>temperatureDependency</a:t>
                </a:r>
                <a:r>
                  <a:rPr lang="en-IN" sz="13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': ON</a:t>
                </a:r>
                <a:r>
                  <a:rPr lang="en-IN" sz="1300" dirty="0" smtClean="0">
                    <a:latin typeface="SimSun" panose="02010600030101010101" pitchFamily="2" charset="-122"/>
                    <a:ea typeface="SimSun" panose="02010600030101010101" pitchFamily="2" charset="-122"/>
                  </a:rPr>
                  <a:t>}),</a:t>
                </a:r>
                <a:endParaRPr lang="en-IN" sz="1300" dirty="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32296" y="4112312"/>
                <a:ext cx="2588653" cy="283335"/>
              </a:xfrm>
              <a:prstGeom prst="rect">
                <a:avLst/>
              </a:prstGeom>
              <a:noFill/>
              <a:ln w="381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2920949" y="1709763"/>
                <a:ext cx="1533892" cy="2544218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960991" y="4278783"/>
                <a:ext cx="1493850" cy="2314557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5786483" y="1299583"/>
                <a:ext cx="33430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ea typeface="SimSun" panose="02010600030101010101" pitchFamily="2" charset="-122"/>
                    <a:cs typeface="Times New Roman" panose="02020603050405020304" pitchFamily="18" charset="0"/>
                  </a:rPr>
                  <a:t>In-depth view of the Materials</a:t>
                </a:r>
                <a:endParaRPr lang="en-IN" sz="2000" dirty="0"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9507177" y="2511874"/>
              <a:ext cx="2362100" cy="1323439"/>
            </a:xfrm>
            <a:prstGeom prst="rect">
              <a:avLst/>
            </a:prstGeom>
            <a:solidFill>
              <a:srgbClr val="E4EEF8"/>
            </a:solidFill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>
                  <a:ea typeface="SimSun" panose="02010600030101010101" pitchFamily="2" charset="-122"/>
                </a:rPr>
                <a:t>The</a:t>
              </a:r>
              <a:r>
                <a:rPr lang="en-US" sz="1600" dirty="0" smtClean="0">
                  <a:solidFill>
                    <a:schemeClr val="tx1">
                      <a:lumMod val="85000"/>
                    </a:schemeClr>
                  </a:solidFill>
                  <a:ea typeface="SimSun" panose="02010600030101010101" pitchFamily="2" charset="-122"/>
                </a:rPr>
                <a:t> tuple objects are accessed exactly like we would access a nested dictionary object in normal Python. </a:t>
              </a:r>
              <a:endParaRPr lang="en-IN" sz="1600" dirty="0">
                <a:solidFill>
                  <a:schemeClr val="tx1">
                    <a:lumMod val="85000"/>
                  </a:schemeClr>
                </a:solidFill>
                <a:ea typeface="SimSun" panose="02010600030101010101" pitchFamily="2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10348" y="3645"/>
            <a:ext cx="7948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STRUCTURE(Internal View): Abaqus ODB</a:t>
            </a:r>
            <a:endParaRPr lang="en-IN" sz="32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925" y="1573506"/>
            <a:ext cx="46036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({'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analysisTitle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'Cross-section of a disc',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'closed': False,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customData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None,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'description': 'DDB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diagnosticData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({'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analysisErrors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OdbSequenceAnalysisError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analysisWarnings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OdbSequenceAnalysisWarning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isXplDoublePrecision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False,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jobStatus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JOB_STATUS_COMPLETED_SUCCESSFULLY,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jobTime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OdbJobTime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numDomains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1,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numberOfAnalysisErrors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0,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numberOfAnalysisWarnings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0,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numberOfSteps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1,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numericalProblemSummary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OdbNumericalProblemSummary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'steps':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OdbSequenceDiagnosticStep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object'}),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isReadOnly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True,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jobData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({'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analysisCode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ABAQUS_STANDARD,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creationTime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'Sun Nov 01 12:27:41 Romance Standard Time 2015',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machineName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modificationTime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'Sun Nov 01 12:27:42 Romance Standard Time 2015',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'name': 'C:/Users/Anshuman/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discbrake_sst_axi.odb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'precision': SINGLE_PRECISION,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productAddOns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'tuple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'version': 'Abaqus/Standard Student Edition 6.14-2'}),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IN" sz="700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'materials': {'FONTE': 'Material object'},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'name': 'C:/Users/Anshuman/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discbrake_sst_axi.odb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'parts': {'PART-1': 'Part object'},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'path': 'C:/Users/Anshuman/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discbrake_sst_axi.odb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'profiles': {},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readInternalSets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False,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rootAssembly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({'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connectorOrientations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ConnectorOrientationArray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datumCsyses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'Repository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elementSets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'Repository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'elements':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OdbMeshElementArray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'instances': 'Repository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'name': 'Assembly-1',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nodeSets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'Repository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'nodes':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OdbMeshNodeArray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pretensionSections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OdbPretensionSectionArray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rigidBodies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OdbRigidBodyArray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sectionAssignments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SectionAssignmentArray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'surfaces': 'Repository object'}),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sectionCategories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{'solid &lt; FONTE &gt;':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SectionCategory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object'},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'sections': {'Section-DISC':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HomogeneousSolidSection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object'},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sectorDefinition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None,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'steps': {'Step-1':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OdbStep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object'},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userData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({'annotations': 'Repository object',</a:t>
            </a:r>
          </a:p>
          <a:p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'</a:t>
            </a:r>
            <a:r>
              <a:rPr lang="en-IN" sz="700" dirty="0" err="1">
                <a:latin typeface="SimSun" panose="02010600030101010101" pitchFamily="2" charset="-122"/>
                <a:ea typeface="SimSun" panose="02010600030101010101" pitchFamily="2" charset="-122"/>
              </a:rPr>
              <a:t>xyDataObjects</a:t>
            </a:r>
            <a:r>
              <a:rPr lang="en-IN" sz="700" dirty="0">
                <a:latin typeface="SimSun" panose="02010600030101010101" pitchFamily="2" charset="-122"/>
                <a:ea typeface="SimSun" panose="02010600030101010101" pitchFamily="2" charset="-122"/>
              </a:rPr>
              <a:t>': 'Repository object'})})</a:t>
            </a:r>
            <a:endParaRPr lang="en-IN" sz="7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272" y="817524"/>
            <a:ext cx="11416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 an example, we access the </a:t>
            </a:r>
            <a:r>
              <a:rPr lang="en-US" sz="2000" dirty="0" err="1" smtClean="0">
                <a:solidFill>
                  <a:srgbClr val="0070C0"/>
                </a:solidFill>
              </a:rPr>
              <a:t>rootAssembly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and extract data of </a:t>
            </a:r>
            <a:r>
              <a:rPr lang="en-US" sz="2000" dirty="0" smtClean="0">
                <a:solidFill>
                  <a:srgbClr val="00B050"/>
                </a:solidFill>
              </a:rPr>
              <a:t>element connectivity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50"/>
                </a:solidFill>
              </a:rPr>
              <a:t>node coordinates</a:t>
            </a:r>
            <a:r>
              <a:rPr lang="en-US" sz="2000" dirty="0" smtClean="0"/>
              <a:t>.</a:t>
            </a:r>
            <a:endParaRPr lang="en-IN" sz="2000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4376887" y="1231069"/>
            <a:ext cx="1" cy="5706828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3108" y="1183466"/>
            <a:ext cx="2841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Structure of the problem.</a:t>
            </a:r>
            <a:endParaRPr lang="en-IN" sz="2000" u="sng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17</a:t>
            </a:fld>
            <a:endParaRPr lang="en-IN"/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5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641" r="2479" b="5231"/>
          <a:stretch/>
        </p:blipFill>
        <p:spPr>
          <a:xfrm>
            <a:off x="454191" y="1747151"/>
            <a:ext cx="10441336" cy="49053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7387" y="35043"/>
            <a:ext cx="8597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RESULT: Successful Export of Data to HDF5</a:t>
            </a:r>
            <a:endParaRPr lang="en-IN" sz="32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882" y="1034379"/>
            <a:ext cx="11252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 HDF5 file generated from Abaqus-Python, showing  Material </a:t>
            </a:r>
            <a:r>
              <a:rPr lang="en-US" sz="2000" dirty="0" smtClean="0">
                <a:solidFill>
                  <a:srgbClr val="0070C0"/>
                </a:solidFill>
              </a:rPr>
              <a:t>Elasticity, Plasticity and Expansion</a:t>
            </a:r>
            <a:r>
              <a:rPr lang="en-US" sz="2000" dirty="0" smtClean="0">
                <a:solidFill>
                  <a:srgbClr val="FFC000"/>
                </a:solidFill>
              </a:rPr>
              <a:t>, </a:t>
            </a:r>
            <a:r>
              <a:rPr lang="en-US" sz="2000" dirty="0" smtClean="0"/>
              <a:t> tables.</a:t>
            </a:r>
            <a:endParaRPr lang="en-I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967631" y="2298798"/>
            <a:ext cx="203132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Elasticity table</a:t>
            </a:r>
            <a:endParaRPr lang="en-IN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5795" y="2309538"/>
            <a:ext cx="19159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Expansion table</a:t>
            </a:r>
            <a:endParaRPr lang="en-IN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3287" y="2240902"/>
            <a:ext cx="203132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P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lasticity table</a:t>
            </a:r>
            <a:endParaRPr lang="en-IN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18</a:t>
            </a:fld>
            <a:endParaRPr lang="en-IN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5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780" y="8065"/>
            <a:ext cx="847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Advantages of HDF5 integration with FE tools</a:t>
            </a:r>
            <a:endParaRPr lang="en-IN" sz="32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4519" y="1462703"/>
            <a:ext cx="98392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Since HDF has APIs for all major languages like Python, C++,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Java, MATLAB it can be used as a neutral format for information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exchange between several tools and can enable a perfect interop.</a:t>
            </a:r>
          </a:p>
          <a:p>
            <a:endParaRPr lang="en-US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Metadata collection, although a tedious, but can be very efficiently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used to develop a self-describing data approach.</a:t>
            </a:r>
          </a:p>
          <a:p>
            <a:endParaRPr lang="en-US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HDF5 practically has no limits on size of datasets and supports 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operations like chunking, compression, parallel I/O, and a data read/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write speed of </a:t>
            </a:r>
            <a:r>
              <a:rPr lang="en-US" sz="2400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upto</a:t>
            </a:r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35 Gb/Sec.</a:t>
            </a:r>
          </a:p>
          <a:p>
            <a:endParaRPr lang="en-US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19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4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3078" y="0"/>
            <a:ext cx="1765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Objective</a:t>
            </a:r>
            <a:endParaRPr lang="e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227" y="1511508"/>
            <a:ext cx="10151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Enable </a:t>
            </a:r>
            <a:r>
              <a:rPr lang="en-US" sz="2400" dirty="0" smtClean="0"/>
              <a:t>API(Application Program Interface) </a:t>
            </a:r>
            <a:r>
              <a:rPr lang="en-US" sz="2400" dirty="0" smtClean="0"/>
              <a:t>based interaction of Abaqus- Python and HDF.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Define a procedure to import/export data from Abaqus ODB using HDF5 standard.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Create an elaborate list of keywords, which will be used as metadata for data description in HDF5 files.</a:t>
            </a:r>
          </a:p>
          <a:p>
            <a:pPr algn="just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2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6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2441" y="8065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Future work</a:t>
            </a:r>
            <a:endParaRPr lang="en-IN" sz="32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4519" y="1464123"/>
            <a:ext cx="9839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To develop the codes for complete transfer of the problem data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(including Boundary, Material, Loads etc., along with metadata.</a:t>
            </a:r>
          </a:p>
          <a:p>
            <a:pPr lvl="2"/>
            <a:endParaRPr lang="en-US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Enable communication with other tools for </a:t>
            </a:r>
            <a:r>
              <a:rPr lang="en-US" sz="2400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eg</a:t>
            </a:r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KRATOS, </a:t>
            </a:r>
            <a:r>
              <a:rPr lang="en-US" sz="2400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GiD</a:t>
            </a:r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Extend this procedure to enable export of images produced by 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Abaqus through HDF5.</a:t>
            </a:r>
            <a:endParaRPr lang="en-US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20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8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2441" y="8065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Conclusion</a:t>
            </a:r>
            <a:endParaRPr lang="en-IN" sz="32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4519" y="1464123"/>
            <a:ext cx="98392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Developed an interface between HDF5 and Abaqus.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Customized output  from Abaqus to HDF5 file using Metadata for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Thermo-Mechanical problems.</a:t>
            </a:r>
          </a:p>
          <a:p>
            <a:endParaRPr lang="en-US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Compiled a list of Keywords for Thermo-Mechanical problems using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Abaqus 6.14 as a reference.</a:t>
            </a:r>
          </a:p>
          <a:p>
            <a:endParaRPr lang="en-US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21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1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39975" y="2695438"/>
            <a:ext cx="491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48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THANK YOU !!!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97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48793" y="36543"/>
            <a:ext cx="7694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Finite Element Method: A Brief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ntroduction. </a:t>
            </a:r>
            <a:endParaRPr lang="e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880" y="943792"/>
            <a:ext cx="11750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FEM</a:t>
            </a:r>
            <a:r>
              <a:rPr lang="en-US" sz="2400" dirty="0" smtClean="0"/>
              <a:t> is a procedure for the numerical simulation of equations (PDEs) which govern problems </a:t>
            </a:r>
          </a:p>
          <a:p>
            <a:r>
              <a:rPr lang="en-US" sz="2400" dirty="0" smtClean="0"/>
              <a:t>found in nature.  </a:t>
            </a:r>
          </a:p>
          <a:p>
            <a:endParaRPr lang="en-US" sz="2400" dirty="0" smtClean="0"/>
          </a:p>
          <a:p>
            <a:endParaRPr lang="en-I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70" y="1578350"/>
            <a:ext cx="3636707" cy="1959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6272" y="3474535"/>
            <a:ext cx="4486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A solid with known mechanical properties</a:t>
            </a:r>
          </a:p>
          <a:p>
            <a:r>
              <a:rPr lang="en-US" dirty="0" smtClean="0"/>
              <a:t>(a shaft, human tissue, </a:t>
            </a:r>
            <a:r>
              <a:rPr lang="en-US" dirty="0" err="1" smtClean="0"/>
              <a:t>etc</a:t>
            </a:r>
            <a:r>
              <a:rPr lang="en-US" dirty="0" smtClean="0"/>
              <a:t>).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3</a:t>
            </a:fld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744368" y="2132617"/>
            <a:ext cx="4623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QUESTION:</a:t>
            </a:r>
          </a:p>
          <a:p>
            <a:pPr algn="just"/>
            <a:r>
              <a:rPr lang="en-US" sz="2000" dirty="0" smtClean="0"/>
              <a:t>If we apply force on a solid, what are the values of the displacement, stresses and strains at </a:t>
            </a:r>
            <a:r>
              <a:rPr lang="en-US" sz="2000" dirty="0" smtClean="0">
                <a:solidFill>
                  <a:srgbClr val="0070C0"/>
                </a:solidFill>
              </a:rPr>
              <a:t>EACH MATERIAL POINT</a:t>
            </a:r>
            <a:r>
              <a:rPr lang="en-US" sz="2000" dirty="0" smtClean="0"/>
              <a:t>?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u="sng" dirty="0" smtClean="0"/>
              <a:t>ANSWER:</a:t>
            </a:r>
          </a:p>
          <a:p>
            <a:pPr algn="just"/>
            <a:r>
              <a:rPr lang="en-US" sz="2000" dirty="0" smtClean="0"/>
              <a:t>“Divide and Conquer”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176" y="4004881"/>
            <a:ext cx="4713624" cy="17619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73142" y="5723866"/>
            <a:ext cx="2615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A quarter of the solid.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8610600" y="5695235"/>
            <a:ext cx="3176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Discretization of the solid</a:t>
            </a:r>
          </a:p>
          <a:p>
            <a:r>
              <a:rPr lang="en-US" dirty="0" smtClean="0"/>
              <a:t>into finite number of elements.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385023"/>
            <a:ext cx="7907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Ref: Introduction to Finite Element Method – Eugenio Onate, CIMNE, Finite Element Analysis – Dr. H. “Jerry” Qi, University of Colorado.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3505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79733" y="12666"/>
            <a:ext cx="223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Applications</a:t>
            </a:r>
            <a:endParaRPr lang="e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" name="Picture 12" descr="E:\Profesional\I+D\Resultados\Motor\j2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03" y="3592770"/>
            <a:ext cx="3074402" cy="267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48268" y="6075144"/>
            <a:ext cx="4396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Temperature distribution over a cylinder </a:t>
            </a:r>
          </a:p>
          <a:p>
            <a:r>
              <a:rPr lang="en-US" dirty="0" smtClean="0"/>
              <a:t>block.</a:t>
            </a:r>
            <a:endParaRPr lang="en-IN" dirty="0"/>
          </a:p>
        </p:txBody>
      </p:sp>
      <p:pic>
        <p:nvPicPr>
          <p:cNvPr id="14" name="Picture 13" descr="\\147.83.86.80\06_Marketing y Comunicacion\06_10 Diseño\Vulcan\LogoVul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21" y="2189669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48268" y="3084773"/>
            <a:ext cx="4999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Fig. </a:t>
            </a:r>
            <a:r>
              <a:rPr lang="es-ES" dirty="0" err="1" smtClean="0"/>
              <a:t>Cast</a:t>
            </a:r>
            <a:r>
              <a:rPr lang="es-ES" dirty="0"/>
              <a:t>, </a:t>
            </a:r>
            <a:r>
              <a:rPr lang="es-ES" dirty="0" err="1"/>
              <a:t>cooling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 and </a:t>
            </a:r>
            <a:r>
              <a:rPr lang="es-ES" dirty="0" err="1" smtClean="0"/>
              <a:t>mould</a:t>
            </a:r>
            <a:r>
              <a:rPr lang="es-ES" dirty="0" smtClean="0"/>
              <a:t>: </a:t>
            </a:r>
            <a:r>
              <a:rPr lang="es-ES" b="1" dirty="0" smtClean="0">
                <a:solidFill>
                  <a:srgbClr val="0070C0"/>
                </a:solidFill>
              </a:rPr>
              <a:t>380,000</a:t>
            </a:r>
          </a:p>
          <a:p>
            <a:r>
              <a:rPr lang="es-ES" dirty="0" smtClean="0"/>
              <a:t> </a:t>
            </a:r>
            <a:r>
              <a:rPr lang="es-ES" dirty="0"/>
              <a:t>linear </a:t>
            </a:r>
            <a:r>
              <a:rPr lang="es-ES" dirty="0" err="1"/>
              <a:t>tetrahedral</a:t>
            </a:r>
            <a:r>
              <a:rPr lang="es-ES" dirty="0"/>
              <a:t> </a:t>
            </a:r>
            <a:r>
              <a:rPr lang="es-ES" dirty="0" err="1" smtClean="0"/>
              <a:t>elements</a:t>
            </a:r>
            <a:r>
              <a:rPr lang="es-ES" dirty="0" smtClean="0"/>
              <a:t>.</a:t>
            </a:r>
            <a:endParaRPr lang="es-E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4</a:t>
            </a:fld>
            <a:endParaRPr lang="en-IN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5" y="900662"/>
            <a:ext cx="7339921" cy="5763933"/>
          </a:xfrm>
          <a:prstGeom prst="rect">
            <a:avLst/>
          </a:prstGeom>
        </p:spPr>
      </p:pic>
      <p:pic>
        <p:nvPicPr>
          <p:cNvPr id="10" name="Picture 9" descr="D:\SLIDES\Congresses\Fenet\Trieste\geometry-05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r="4338"/>
          <a:stretch>
            <a:fillRect/>
          </a:stretch>
        </p:blipFill>
        <p:spPr bwMode="auto">
          <a:xfrm>
            <a:off x="8379703" y="882969"/>
            <a:ext cx="2729398" cy="22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87" y="882969"/>
            <a:ext cx="714620" cy="839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2879" y="792816"/>
            <a:ext cx="23836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Biomedical Engineering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3799950" y="844332"/>
            <a:ext cx="20362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Industrial Processes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411857" y="5577022"/>
            <a:ext cx="11375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Fluid Flow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5550795" y="3254151"/>
            <a:ext cx="15600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Geomechanics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90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5" y="986474"/>
            <a:ext cx="11139413" cy="573500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75166" y="12666"/>
            <a:ext cx="7909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Data Associated With Finite Element Problems</a:t>
            </a:r>
            <a:endParaRPr lang="e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5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8610600" y="1305704"/>
            <a:ext cx="29596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GEOMETRY INFORMATION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BOUNDARY CONDITIONS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MESH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MATERIAL PROPERTIES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r>
              <a:rPr lang="en-US" dirty="0" smtClean="0"/>
              <a:t>….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87" y="882969"/>
            <a:ext cx="714620" cy="83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3" y="2643631"/>
            <a:ext cx="2609850" cy="7239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40602" y="16689"/>
            <a:ext cx="432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What Is Interoperability?</a:t>
            </a:r>
            <a:endParaRPr lang="e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052" y="903560"/>
            <a:ext cx="11460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“</a:t>
            </a:r>
            <a:r>
              <a:rPr lang="en-IN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Interoperability</a:t>
            </a:r>
            <a:r>
              <a:rPr lang="en-IN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:</a:t>
            </a:r>
            <a:r>
              <a:rPr lang="en-IN" sz="2400" dirty="0">
                <a:latin typeface="+mj-lt"/>
              </a:rPr>
              <a:t>  </a:t>
            </a:r>
            <a:r>
              <a:rPr lang="en-IN" sz="2000" dirty="0" smtClean="0">
                <a:latin typeface="+mj-lt"/>
              </a:rPr>
              <a:t>The ability </a:t>
            </a:r>
            <a:r>
              <a:rPr lang="en-IN" sz="2000" dirty="0">
                <a:latin typeface="+mj-lt"/>
              </a:rPr>
              <a:t>of a </a:t>
            </a:r>
            <a:r>
              <a:rPr lang="en-IN" sz="20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system</a:t>
            </a:r>
            <a:r>
              <a:rPr lang="en-IN" sz="2000" dirty="0">
                <a:latin typeface="+mj-lt"/>
              </a:rPr>
              <a:t> </a:t>
            </a:r>
            <a:r>
              <a:rPr lang="en-IN" sz="2000" dirty="0" smtClean="0">
                <a:latin typeface="+mj-lt"/>
              </a:rPr>
              <a:t>to </a:t>
            </a:r>
            <a:r>
              <a:rPr lang="en-IN" sz="2000" dirty="0">
                <a:latin typeface="+mj-lt"/>
              </a:rPr>
              <a:t>work with or use the parts </a:t>
            </a:r>
            <a:r>
              <a:rPr lang="en-IN" sz="2000" dirty="0" smtClean="0">
                <a:latin typeface="+mj-lt"/>
              </a:rPr>
              <a:t>or equipment </a:t>
            </a:r>
            <a:r>
              <a:rPr lang="en-IN" sz="2000" dirty="0">
                <a:latin typeface="+mj-lt"/>
              </a:rPr>
              <a:t>of </a:t>
            </a:r>
            <a:r>
              <a:rPr lang="en-IN" sz="20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another </a:t>
            </a:r>
            <a:r>
              <a:rPr lang="en-IN" sz="20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system</a:t>
            </a:r>
            <a:r>
              <a:rPr lang="en-IN" sz="2000" dirty="0" smtClean="0">
                <a:latin typeface="+mj-lt"/>
              </a:rPr>
              <a:t>. “</a:t>
            </a:r>
            <a:endParaRPr lang="en-IN" sz="20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52" y="5615929"/>
            <a:ext cx="1146044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Each format specializes in exporting some form of data, geometry, meshes, datasets etc. and are not enough for complete interoperability among different tools.</a:t>
            </a:r>
            <a:endParaRPr lang="en-IN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731" y="662739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731" y="740386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6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4" y="2159573"/>
            <a:ext cx="2456412" cy="350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71" y="2763254"/>
            <a:ext cx="2820329" cy="5087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" y="4161512"/>
            <a:ext cx="2278192" cy="6493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30" y="1902612"/>
            <a:ext cx="3445739" cy="7410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35" y="3603985"/>
            <a:ext cx="1905000" cy="5810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1" y="3310857"/>
            <a:ext cx="2424810" cy="6837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44" y="3911190"/>
            <a:ext cx="834756" cy="98083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14212" y="1649271"/>
            <a:ext cx="407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Multiple Tools For Finite Element Analysis</a:t>
            </a:r>
            <a:endParaRPr lang="en-IN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280" y="485161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</a:rPr>
              <a:t>AND MANY MORE…</a:t>
            </a:r>
            <a:endParaRPr lang="en-IN" dirty="0">
              <a:ln w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41" y="4264986"/>
            <a:ext cx="2376849" cy="53800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316028" y="1654191"/>
            <a:ext cx="403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Multiple Formats For Data Import/Export</a:t>
            </a:r>
            <a:endParaRPr lang="en-IN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42051" y="1935529"/>
            <a:ext cx="122661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VTK</a:t>
            </a:r>
          </a:p>
          <a:p>
            <a:r>
              <a:rPr lang="en-US" sz="2800" dirty="0" smtClean="0"/>
              <a:t>PLY</a:t>
            </a:r>
          </a:p>
          <a:p>
            <a:r>
              <a:rPr lang="en-US" sz="2800" dirty="0" smtClean="0"/>
              <a:t>XDMF</a:t>
            </a:r>
          </a:p>
          <a:p>
            <a:r>
              <a:rPr lang="en-US" sz="2800" dirty="0" smtClean="0"/>
              <a:t>STL</a:t>
            </a:r>
          </a:p>
          <a:p>
            <a:r>
              <a:rPr lang="en-US" sz="2800" dirty="0" smtClean="0"/>
              <a:t>FEMAP</a:t>
            </a:r>
          </a:p>
          <a:p>
            <a:r>
              <a:rPr lang="en-US" sz="2800" dirty="0" smtClean="0"/>
              <a:t>…</a:t>
            </a:r>
          </a:p>
          <a:p>
            <a:endParaRPr lang="en-US" sz="2800" dirty="0" smtClean="0"/>
          </a:p>
          <a:p>
            <a:endParaRPr lang="en-I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35" y="3310857"/>
            <a:ext cx="1439135" cy="5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58607" y="28035"/>
            <a:ext cx="7017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How can we tackle the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InterOp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 problem?</a:t>
            </a:r>
            <a:endParaRPr lang="e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26" y="1425230"/>
            <a:ext cx="7964831" cy="3061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7852" y="4555357"/>
            <a:ext cx="10665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ea typeface="SimSun" panose="02010600030101010101" pitchFamily="2" charset="-122"/>
              </a:rPr>
              <a:t>“Goal: To develop a common language by standardizing and generalizing data formats</a:t>
            </a:r>
          </a:p>
          <a:p>
            <a:pPr algn="ctr"/>
            <a:r>
              <a:rPr lang="en-US" sz="2400" dirty="0" smtClean="0">
                <a:latin typeface="+mj-lt"/>
                <a:ea typeface="SimSun" panose="02010600030101010101" pitchFamily="2" charset="-122"/>
              </a:rPr>
              <a:t>for the exchange of simulation results. 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7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48607" y="2448335"/>
            <a:ext cx="2969852" cy="1015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Customize HDF5 using </a:t>
            </a:r>
          </a:p>
          <a:p>
            <a:pPr algn="just"/>
            <a:r>
              <a:rPr lang="en-US" sz="2000" dirty="0" err="1" smtClean="0">
                <a:solidFill>
                  <a:schemeClr val="bg1"/>
                </a:solidFill>
              </a:rPr>
              <a:t>ICMEg</a:t>
            </a:r>
            <a:r>
              <a:rPr lang="en-US" sz="2000" dirty="0" smtClean="0">
                <a:solidFill>
                  <a:schemeClr val="bg1"/>
                </a:solidFill>
              </a:rPr>
              <a:t> standards to enable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interoperability!!!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64458" y="18272"/>
            <a:ext cx="3063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How will it work?</a:t>
            </a:r>
            <a:endParaRPr lang="e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8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5" y="2189814"/>
            <a:ext cx="2820329" cy="5087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5" y="3933791"/>
            <a:ext cx="2820329" cy="8038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6" y="2927833"/>
            <a:ext cx="2905125" cy="819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66" y="5111301"/>
            <a:ext cx="1108907" cy="1302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14429" r="27025" b="8414"/>
          <a:stretch/>
        </p:blipFill>
        <p:spPr>
          <a:xfrm>
            <a:off x="5559851" y="5134148"/>
            <a:ext cx="940158" cy="10953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 b="12621"/>
          <a:stretch/>
        </p:blipFill>
        <p:spPr>
          <a:xfrm>
            <a:off x="4559791" y="3120181"/>
            <a:ext cx="2651792" cy="720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9286" y="1168438"/>
            <a:ext cx="103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Tool</a:t>
            </a:r>
            <a:endParaRPr lang="en-IN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903335" y="1065596"/>
            <a:ext cx="2458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Built upon/</a:t>
            </a:r>
          </a:p>
          <a:p>
            <a:pPr algn="ctr"/>
            <a:r>
              <a:rPr lang="en-US" sz="2400" dirty="0" smtClean="0"/>
              <a:t>Scripting Interface</a:t>
            </a:r>
            <a:endParaRPr lang="en-I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892218" y="1845751"/>
            <a:ext cx="4029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HDF5 API enables writing, reading, of HDF5 files from languages like C/C++, Python, Java, Fortran, Matlab.</a:t>
            </a:r>
            <a:endParaRPr lang="en-IN" sz="2400" dirty="0"/>
          </a:p>
        </p:txBody>
      </p:sp>
      <p:sp>
        <p:nvSpPr>
          <p:cNvPr id="8" name="Right Brace 7"/>
          <p:cNvSpPr/>
          <p:nvPr/>
        </p:nvSpPr>
        <p:spPr>
          <a:xfrm>
            <a:off x="3821482" y="2317752"/>
            <a:ext cx="598934" cy="2238959"/>
          </a:xfrm>
          <a:prstGeom prst="rightBrace">
            <a:avLst>
              <a:gd name="adj1" fmla="val 5499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753" y="4371449"/>
            <a:ext cx="665883" cy="3662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780241" y="4145842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API</a:t>
            </a:r>
            <a:endParaRPr lang="e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7119486" y="3464416"/>
            <a:ext cx="772732" cy="2191415"/>
          </a:xfrm>
          <a:prstGeom prst="rightBrace">
            <a:avLst>
              <a:gd name="adj1" fmla="val 5499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57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6906" y="28410"/>
            <a:ext cx="195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Next Steps</a:t>
            </a:r>
            <a:endParaRPr lang="e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87-90EA-4C7B-A34E-27D11482DB19}" type="slidenum">
              <a:rPr lang="en-IN" smtClean="0"/>
              <a:t>9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2008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729655"/>
            <a:ext cx="12192000" cy="12878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9882" y="742533"/>
            <a:ext cx="0" cy="6115467"/>
          </a:xfrm>
          <a:prstGeom prst="line">
            <a:avLst/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83" y="4958135"/>
            <a:ext cx="665883" cy="3662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97065" y="4729064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API</a:t>
            </a:r>
            <a:endParaRPr lang="e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9828546" y="4489148"/>
            <a:ext cx="386366" cy="36512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44" y="2446645"/>
            <a:ext cx="665883" cy="3662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7954" y="2684723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API</a:t>
            </a:r>
            <a:endParaRPr lang="e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2903" y="1687136"/>
            <a:ext cx="953036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GUI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62902" y="2570650"/>
            <a:ext cx="953037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 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62902" y="3454164"/>
            <a:ext cx="953037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SCRIPT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73986" y="2570650"/>
            <a:ext cx="1319238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Python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Interpreter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979886" y="2710060"/>
            <a:ext cx="386366" cy="36512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49424" y="2570650"/>
            <a:ext cx="1319238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Abaqus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Kernel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24862" y="2570650"/>
            <a:ext cx="1319238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Input File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00300" y="2570650"/>
            <a:ext cx="1442858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Abaqus/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Standard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347161" y="3741675"/>
            <a:ext cx="1442858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ODB</a:t>
            </a:r>
          </a:p>
        </p:txBody>
      </p:sp>
      <p:sp>
        <p:nvSpPr>
          <p:cNvPr id="6" name="Oval 5"/>
          <p:cNvSpPr/>
          <p:nvPr/>
        </p:nvSpPr>
        <p:spPr>
          <a:xfrm>
            <a:off x="1352288" y="1922114"/>
            <a:ext cx="402588" cy="334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27" name="Oval 26"/>
          <p:cNvSpPr/>
          <p:nvPr/>
        </p:nvSpPr>
        <p:spPr>
          <a:xfrm>
            <a:off x="11073861" y="4947927"/>
            <a:ext cx="402588" cy="334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N" dirty="0"/>
          </a:p>
        </p:txBody>
      </p:sp>
      <p:sp>
        <p:nvSpPr>
          <p:cNvPr id="28" name="Right Arrow 27"/>
          <p:cNvSpPr/>
          <p:nvPr/>
        </p:nvSpPr>
        <p:spPr>
          <a:xfrm>
            <a:off x="3561554" y="2710060"/>
            <a:ext cx="386366" cy="36512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344315" y="2710060"/>
            <a:ext cx="386366" cy="36512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7103579" y="2710060"/>
            <a:ext cx="386366" cy="36512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8879017" y="2710060"/>
            <a:ext cx="386366" cy="36512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ight Arrow 31"/>
          <p:cNvSpPr/>
          <p:nvPr/>
        </p:nvSpPr>
        <p:spPr>
          <a:xfrm rot="5400000">
            <a:off x="9828546" y="3310238"/>
            <a:ext cx="386366" cy="36512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ight Arrow 32"/>
          <p:cNvSpPr/>
          <p:nvPr/>
        </p:nvSpPr>
        <p:spPr>
          <a:xfrm rot="3054052">
            <a:off x="3561554" y="2020356"/>
            <a:ext cx="386366" cy="36512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 rot="19763783">
            <a:off x="3550027" y="3472004"/>
            <a:ext cx="386366" cy="36512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8490" y="5305888"/>
            <a:ext cx="402588" cy="334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36" name="Oval 35"/>
          <p:cNvSpPr/>
          <p:nvPr/>
        </p:nvSpPr>
        <p:spPr>
          <a:xfrm>
            <a:off x="4421805" y="5305888"/>
            <a:ext cx="402588" cy="334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009465" y="5188779"/>
            <a:ext cx="3418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ALREADY IMPLEMENTED</a:t>
            </a:r>
          </a:p>
          <a:p>
            <a:r>
              <a:rPr lang="en-US" dirty="0" smtClean="0"/>
              <a:t>(OUTPUT FROM THE ABAQUS ODB</a:t>
            </a:r>
          </a:p>
          <a:p>
            <a:r>
              <a:rPr lang="en-US" dirty="0" smtClean="0"/>
              <a:t>TO HDF5 FILES)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1139111" y="5188779"/>
            <a:ext cx="2938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BE IMPLEMENTED</a:t>
            </a:r>
          </a:p>
          <a:p>
            <a:r>
              <a:rPr lang="en-US" dirty="0" smtClean="0"/>
              <a:t>(INPUT TO THE ABAQUS MDB</a:t>
            </a:r>
          </a:p>
          <a:p>
            <a:r>
              <a:rPr lang="en-US" dirty="0" smtClean="0"/>
              <a:t>FROM HDF5 FILES)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4421805" y="1141193"/>
            <a:ext cx="2771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Abaqus Workflow</a:t>
            </a:r>
            <a:endParaRPr lang="e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43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5633</TotalTime>
  <Words>1740</Words>
  <Application>Microsoft Office PowerPoint</Application>
  <PresentationFormat>Widescreen</PresentationFormat>
  <Paragraphs>365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 Unicode MS</vt:lpstr>
      <vt:lpstr>SimSun</vt:lpstr>
      <vt:lpstr>Arial</vt:lpstr>
      <vt:lpstr>Arial Rounded MT Bold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Anshuman Singh</dc:creator>
  <cp:lastModifiedBy>Anshuman Singh</cp:lastModifiedBy>
  <cp:revision>156</cp:revision>
  <dcterms:created xsi:type="dcterms:W3CDTF">2015-11-01T09:10:30Z</dcterms:created>
  <dcterms:modified xsi:type="dcterms:W3CDTF">2015-11-26T09:41:59Z</dcterms:modified>
</cp:coreProperties>
</file>