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  <p:sldMasterId id="2147483897" r:id="rId2"/>
  </p:sldMasterIdLst>
  <p:notesMasterIdLst>
    <p:notesMasterId r:id="rId14"/>
  </p:notesMasterIdLst>
  <p:sldIdLst>
    <p:sldId id="256" r:id="rId3"/>
    <p:sldId id="263" r:id="rId4"/>
    <p:sldId id="257" r:id="rId5"/>
    <p:sldId id="258" r:id="rId6"/>
    <p:sldId id="260" r:id="rId7"/>
    <p:sldId id="265" r:id="rId8"/>
    <p:sldId id="261" r:id="rId9"/>
    <p:sldId id="262" r:id="rId10"/>
    <p:sldId id="267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364" autoAdjust="0"/>
  </p:normalViewPr>
  <p:slideViewPr>
    <p:cSldViewPr snapToGrid="0">
      <p:cViewPr varScale="1">
        <p:scale>
          <a:sx n="50" d="100"/>
          <a:sy n="50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289ED-EDBA-4341-A544-ACC01A1BA50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1907-660D-44E5-BEA1-073D6400E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6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You all probably know what BIM is, but just in case someone doesn’t I’ll shortly explain. BIM is an abbreviation for Building Information Modeling and it is a digital tool which unites building project stakeholders throughout its whole process. With stakeholders I mean Architects, Engineers (Structural, Mechanical, Electrical) and contractors.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Building Information Model. The 3D model is the main point of BIM approach. It is a digital 3D model that includes data like physical and functional characteristics of elements. This data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design elements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 behavior and relationships. It allows designing, building and maintenance processes to be more efficient and effective.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BIM software also include cost analysis and construction schedule. That with a realistic visualization which we get with our 3D model allows us to see what errors and collisions might happen in construction. So it saves us a lot of work and money in future.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Third thing which BIM stands for is Building Information Management. It emphasizes that BIM is a tool that should be used throughout the whole lifecycle of a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design, construction and maintenance.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1907-660D-44E5-BEA1-073D6400E6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8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 2D CAD</a:t>
            </a:r>
            <a:r>
              <a:rPr lang="en-US" baseline="0" dirty="0" smtClean="0"/>
              <a:t> drawing, communication with printed copies or via email</a:t>
            </a:r>
          </a:p>
          <a:p>
            <a:r>
              <a:rPr lang="en-US" baseline="0" dirty="0" smtClean="0"/>
              <a:t>1 </a:t>
            </a:r>
            <a:r>
              <a:rPr lang="en-US" b="1" baseline="0" dirty="0" smtClean="0"/>
              <a:t>includes</a:t>
            </a:r>
            <a:r>
              <a:rPr lang="en-US" baseline="0" dirty="0" smtClean="0"/>
              <a:t> 2D </a:t>
            </a:r>
            <a:r>
              <a:rPr lang="en-US" baseline="0" dirty="0" smtClean="0"/>
              <a:t>and 3D with communication via CDE (common data environment) within one stakeholder</a:t>
            </a:r>
          </a:p>
          <a:p>
            <a:r>
              <a:rPr lang="en-US" baseline="0" dirty="0" smtClean="0"/>
              <a:t>2 </a:t>
            </a:r>
            <a:r>
              <a:rPr lang="en-US" b="1" baseline="0" dirty="0" smtClean="0"/>
              <a:t>unites</a:t>
            </a:r>
            <a:r>
              <a:rPr lang="en-US" baseline="0" dirty="0" smtClean="0"/>
              <a:t> </a:t>
            </a:r>
            <a:r>
              <a:rPr lang="en-US" baseline="0" dirty="0" smtClean="0"/>
              <a:t>communication between stakeholders, universal data format, IFC (neutral, universal norm in future)</a:t>
            </a:r>
          </a:p>
          <a:p>
            <a:r>
              <a:rPr lang="en-US" baseline="0" dirty="0" smtClean="0"/>
              <a:t>3 future, common 3D model for all stakeholders</a:t>
            </a:r>
            <a:r>
              <a:rPr lang="en-US" baseline="0" dirty="0" smtClean="0"/>
              <a:t>, live </a:t>
            </a:r>
            <a:r>
              <a:rPr lang="en-US" baseline="0" dirty="0" smtClean="0"/>
              <a:t>online </a:t>
            </a:r>
            <a:r>
              <a:rPr lang="en-US" baseline="0" dirty="0" smtClean="0"/>
              <a:t>updates</a:t>
            </a:r>
          </a:p>
          <a:p>
            <a:r>
              <a:rPr lang="en-US" baseline="0" dirty="0" smtClean="0"/>
              <a:t>FM (Facility Management) is a relatively young field which apart from cleaning, maintenance and repairing includes different activities to fulfill building’s strategic goals</a:t>
            </a:r>
          </a:p>
          <a:p>
            <a:r>
              <a:rPr lang="en-US" baseline="0" dirty="0" smtClean="0"/>
              <a:t>60-70% of full lifecycle costs</a:t>
            </a:r>
          </a:p>
          <a:p>
            <a:r>
              <a:rPr lang="en-US" baseline="0" dirty="0" smtClean="0"/>
              <a:t>Benefits from BIM: transparency, and amount of available information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1907-660D-44E5-BEA1-073D6400E6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4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Structural analysis in future</a:t>
            </a:r>
          </a:p>
          <a:p>
            <a:r>
              <a:rPr lang="en-US" dirty="0" smtClean="0"/>
              <a:t>Very</a:t>
            </a:r>
            <a:r>
              <a:rPr lang="en-US" baseline="0" dirty="0" smtClean="0"/>
              <a:t> adaptable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1907-660D-44E5-BEA1-073D6400E6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5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01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8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852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97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31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86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74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00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6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6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7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0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6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9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0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988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3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73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62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57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64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6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4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0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D4CC-8DB3-4E43-B3BE-D4FE2388521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6463E-54EB-4AF2-BE6C-6412717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1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371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4972" y="4926086"/>
            <a:ext cx="8144134" cy="1373070"/>
          </a:xfrm>
        </p:spPr>
        <p:txBody>
          <a:bodyPr/>
          <a:lstStyle/>
          <a:p>
            <a:r>
              <a:rPr lang="en-US" dirty="0" smtClean="0"/>
              <a:t>BIM bridge model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2319" y="6299156"/>
            <a:ext cx="8144134" cy="1117687"/>
          </a:xfrm>
        </p:spPr>
        <p:txBody>
          <a:bodyPr/>
          <a:lstStyle/>
          <a:p>
            <a:r>
              <a:rPr lang="en-US" dirty="0" smtClean="0"/>
              <a:t>Bruno </a:t>
            </a:r>
            <a:r>
              <a:rPr lang="en-US" dirty="0" err="1" smtClean="0"/>
              <a:t>Stemberger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Software too early in development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sz="2800" dirty="0" smtClean="0"/>
              <a:t>Details hard to model</a:t>
            </a:r>
          </a:p>
          <a:p>
            <a:endParaRPr lang="en-US" sz="500" dirty="0"/>
          </a:p>
          <a:p>
            <a:r>
              <a:rPr lang="en-US" sz="2800" dirty="0" err="1" smtClean="0"/>
              <a:t>Allplan</a:t>
            </a:r>
            <a:r>
              <a:rPr lang="en-US" sz="2800" dirty="0" smtClean="0"/>
              <a:t> not adapted</a:t>
            </a:r>
          </a:p>
          <a:p>
            <a:endParaRPr lang="en-US" sz="500" dirty="0" smtClean="0"/>
          </a:p>
          <a:p>
            <a:r>
              <a:rPr lang="en-US" sz="2800" dirty="0" smtClean="0"/>
              <a:t>Very efficient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588" y="0"/>
            <a:ext cx="1201112" cy="3689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670" y="3719076"/>
            <a:ext cx="1164605" cy="3289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668" y="4100975"/>
            <a:ext cx="2354172" cy="23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070" y="2706413"/>
            <a:ext cx="8596668" cy="13208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Thank you!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6328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eospatialmedia.s3.amazonaws.com/wp-content/uploads/2018/10/Page-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18" y="0"/>
            <a:ext cx="7978332" cy="687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84" y="1497512"/>
            <a:ext cx="4713816" cy="388077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100" i="1" dirty="0" smtClean="0"/>
              <a:t>Building </a:t>
            </a:r>
            <a:r>
              <a:rPr lang="en-US" sz="2100" i="1" dirty="0" smtClean="0"/>
              <a:t>I</a:t>
            </a:r>
            <a:r>
              <a:rPr lang="hr-HR" sz="2100" i="1" dirty="0" smtClean="0"/>
              <a:t>nformation </a:t>
            </a:r>
            <a:r>
              <a:rPr lang="en-US" sz="2100" i="1" dirty="0" smtClean="0"/>
              <a:t>M</a:t>
            </a:r>
            <a:r>
              <a:rPr lang="hr-HR" sz="2100" i="1" dirty="0" smtClean="0"/>
              <a:t>odeling</a:t>
            </a:r>
            <a:endParaRPr lang="en-US" sz="2100" i="1" dirty="0" smtClean="0"/>
          </a:p>
          <a:p>
            <a:pPr marL="0" indent="0">
              <a:lnSpc>
                <a:spcPct val="150000"/>
              </a:lnSpc>
              <a:buNone/>
            </a:pPr>
            <a:endParaRPr lang="hr-HR" sz="200" i="1" dirty="0" smtClean="0"/>
          </a:p>
          <a:p>
            <a:pPr>
              <a:lnSpc>
                <a:spcPct val="150000"/>
              </a:lnSpc>
            </a:pPr>
            <a:r>
              <a:rPr lang="hr-HR" sz="2100" dirty="0" smtClean="0"/>
              <a:t>Connecting AEC</a:t>
            </a:r>
          </a:p>
          <a:p>
            <a:pPr>
              <a:lnSpc>
                <a:spcPct val="150000"/>
              </a:lnSpc>
            </a:pPr>
            <a:r>
              <a:rPr lang="hr-HR" sz="2100" dirty="0" smtClean="0"/>
              <a:t>3</a:t>
            </a:r>
            <a:r>
              <a:rPr lang="en-US" sz="2100" dirty="0" smtClean="0"/>
              <a:t>D</a:t>
            </a:r>
            <a:r>
              <a:rPr lang="hr-HR" sz="2100" dirty="0" smtClean="0"/>
              <a:t> model with data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Cost analysis, </a:t>
            </a:r>
            <a:r>
              <a:rPr lang="en-US" sz="2100" dirty="0"/>
              <a:t>construction </a:t>
            </a:r>
            <a:r>
              <a:rPr lang="en-US" sz="2100" dirty="0" smtClean="0"/>
              <a:t>schedule, v</a:t>
            </a:r>
            <a:r>
              <a:rPr lang="hr-HR" sz="2100" dirty="0" smtClean="0"/>
              <a:t>isualisation</a:t>
            </a:r>
            <a:r>
              <a:rPr lang="en-US" sz="2100" dirty="0" smtClean="0"/>
              <a:t> </a:t>
            </a:r>
            <a:endParaRPr lang="hr-HR" sz="2100" dirty="0" smtClean="0"/>
          </a:p>
          <a:p>
            <a:pPr>
              <a:lnSpc>
                <a:spcPct val="150000"/>
              </a:lnSpc>
            </a:pPr>
            <a:r>
              <a:rPr lang="hr-HR" sz="2100" dirty="0" smtClean="0"/>
              <a:t>Design, </a:t>
            </a:r>
            <a:r>
              <a:rPr lang="en-US" sz="2100" dirty="0" smtClean="0"/>
              <a:t>construction</a:t>
            </a:r>
            <a:r>
              <a:rPr lang="hr-HR" sz="2100" dirty="0" smtClean="0"/>
              <a:t> and maintenance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482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 applicability	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0" y="2185637"/>
            <a:ext cx="8596312" cy="3547559"/>
          </a:xfrm>
        </p:spPr>
      </p:pic>
    </p:spTree>
    <p:extLst>
      <p:ext uri="{BB962C8B-B14F-4D97-AF65-F5344CB8AC3E}">
        <p14:creationId xmlns:p14="http://schemas.microsoft.com/office/powerpoint/2010/main" val="40823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11" y="3641644"/>
            <a:ext cx="8596312" cy="2748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4" y="537531"/>
            <a:ext cx="6889531" cy="2883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412" y="658725"/>
            <a:ext cx="5468461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omposite bridge model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2" y="324047"/>
            <a:ext cx="8596668" cy="1320800"/>
          </a:xfrm>
        </p:spPr>
        <p:txBody>
          <a:bodyPr/>
          <a:lstStyle/>
          <a:p>
            <a:r>
              <a:rPr lang="en-US" dirty="0" smtClean="0"/>
              <a:t>Axis + </a:t>
            </a:r>
            <a:r>
              <a:rPr lang="hr-HR" dirty="0" smtClean="0"/>
              <a:t>Cross section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288" y="4791533"/>
            <a:ext cx="4210161" cy="1586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28" y="2096007"/>
            <a:ext cx="6325483" cy="2514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355" y="990849"/>
            <a:ext cx="3446145" cy="83457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03097" y="6377950"/>
            <a:ext cx="3411903" cy="65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</a:rPr>
              <a:t>Longitudinal variations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2" name="Picture 11" descr="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93" y="414479"/>
            <a:ext cx="5108807" cy="595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330582" y="6252452"/>
            <a:ext cx="4000500" cy="903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92582" y="-451658"/>
            <a:ext cx="4000500" cy="903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332" y="6333487"/>
            <a:ext cx="4000500" cy="903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elements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855" y="2017794"/>
            <a:ext cx="3742813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891" y="1394992"/>
            <a:ext cx="3658111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43998"/>
            <a:ext cx="10515600" cy="1325563"/>
          </a:xfrm>
        </p:spPr>
        <p:txBody>
          <a:bodyPr/>
          <a:lstStyle/>
          <a:p>
            <a:r>
              <a:rPr lang="hr-HR" dirty="0" smtClean="0"/>
              <a:t>Current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3980" y="541078"/>
            <a:ext cx="6773220" cy="3029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95" y="2858627"/>
            <a:ext cx="6868484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Needs to be done...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223" y="4116524"/>
            <a:ext cx="2505379" cy="2362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20" y="319410"/>
            <a:ext cx="3006282" cy="322198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74286" y="573292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smtClean="0"/>
              <a:t>...in Allplan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77334" y="1830387"/>
            <a:ext cx="5435157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KjEuqnWX_ug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47" y="3819577"/>
            <a:ext cx="5119159" cy="28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37798" y="1572396"/>
            <a:ext cx="5086350" cy="295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Allplan</a:t>
            </a:r>
            <a:r>
              <a:rPr lang="en-US" dirty="0" smtClean="0"/>
              <a:t> Bridge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6895" y="1635968"/>
            <a:ext cx="4110903" cy="24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erl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3116</TotalTime>
  <Words>401</Words>
  <Application>Microsoft Office PowerPoint</Application>
  <PresentationFormat>Widescreen</PresentationFormat>
  <Paragraphs>43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Berlin</vt:lpstr>
      <vt:lpstr>BIM bridge model </vt:lpstr>
      <vt:lpstr>What is BIM?</vt:lpstr>
      <vt:lpstr>BIM applicability </vt:lpstr>
      <vt:lpstr>Composite bridge model</vt:lpstr>
      <vt:lpstr>Axis + Cross section</vt:lpstr>
      <vt:lpstr>Vertical elements</vt:lpstr>
      <vt:lpstr>Current model</vt:lpstr>
      <vt:lpstr>Needs to be done...</vt:lpstr>
      <vt:lpstr>Other Allplan Bridge options</vt:lpstr>
      <vt:lpstr>Conclusions so far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BIM bridge model </dc:title>
  <dc:creator>Lenovo</dc:creator>
  <cp:lastModifiedBy>Lenovo</cp:lastModifiedBy>
  <cp:revision>25</cp:revision>
  <dcterms:created xsi:type="dcterms:W3CDTF">2019-11-06T09:26:49Z</dcterms:created>
  <dcterms:modified xsi:type="dcterms:W3CDTF">2019-11-08T13:26:47Z</dcterms:modified>
</cp:coreProperties>
</file>