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256" r:id="rId2"/>
    <p:sldId id="257" r:id="rId3"/>
    <p:sldId id="275" r:id="rId4"/>
    <p:sldId id="259" r:id="rId5"/>
    <p:sldId id="260" r:id="rId6"/>
    <p:sldId id="261" r:id="rId7"/>
    <p:sldId id="264" r:id="rId8"/>
    <p:sldId id="262" r:id="rId9"/>
    <p:sldId id="263" r:id="rId10"/>
    <p:sldId id="281" r:id="rId11"/>
    <p:sldId id="265" r:id="rId12"/>
    <p:sldId id="266" r:id="rId13"/>
    <p:sldId id="276" r:id="rId14"/>
    <p:sldId id="274" r:id="rId15"/>
    <p:sldId id="280" r:id="rId16"/>
    <p:sldId id="273" r:id="rId17"/>
    <p:sldId id="278" r:id="rId18"/>
    <p:sldId id="268" r:id="rId19"/>
    <p:sldId id="271" r:id="rId20"/>
    <p:sldId id="272" r:id="rId21"/>
    <p:sldId id="269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E8E00"/>
    <a:srgbClr val="DE7400"/>
    <a:srgbClr val="4E863A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6" autoAdjust="0"/>
  </p:normalViewPr>
  <p:slideViewPr>
    <p:cSldViewPr>
      <p:cViewPr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8DFF-3B96-41A0-9B28-6E55A2E48E01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C6CA-E053-4EC7-B801-A64BBB9841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1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78206" y="404664"/>
            <a:ext cx="6294564" cy="201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</a:rPr>
              <a:t>Where We Live</a:t>
            </a:r>
          </a:p>
          <a:p>
            <a:pPr algn="ctr">
              <a:lnSpc>
                <a:spcPct val="150000"/>
              </a:lnSpc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</a:rPr>
              <a:t>Dimension and Scales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712" y="3772197"/>
            <a:ext cx="77315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Communication skills</a:t>
            </a:r>
          </a:p>
          <a:p>
            <a:pPr algn="ctr"/>
            <a:r>
              <a:rPr lang="en-US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M.Sc. In Computational Mechanics</a:t>
            </a:r>
          </a:p>
          <a:p>
            <a:pPr algn="ctr"/>
            <a:r>
              <a:rPr lang="en-US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CIMNE 2016 - UPC</a:t>
            </a:r>
            <a:endParaRPr lang="en-US" sz="2400" b="1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6" y="5706833"/>
            <a:ext cx="36724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Mohammad </a:t>
            </a:r>
            <a:r>
              <a:rPr lang="en-US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Mohsen</a:t>
            </a:r>
          </a:p>
          <a:p>
            <a:pPr algn="ctr"/>
            <a:r>
              <a:rPr lang="en-US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Zadehkamand</a:t>
            </a:r>
            <a:endParaRPr lang="en-US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0193" y="5706833"/>
            <a:ext cx="22339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Arzu</a:t>
            </a:r>
          </a:p>
          <a:p>
            <a:pPr algn="ctr"/>
            <a:r>
              <a:rPr lang="en-US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Ahmadova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97148" y="5925616"/>
            <a:ext cx="8712968" cy="1031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all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ANDROMEDA GALAXY </a:t>
            </a:r>
            <a:r>
              <a:rPr lang="en-US" sz="2400" cap="all" dirty="0" smtClean="0">
                <a:latin typeface="Calibri" pitchFamily="34" charset="0"/>
                <a:cs typeface="Calibri" pitchFamily="34" charset="0"/>
              </a:rPr>
              <a:t>220,000 </a:t>
            </a:r>
            <a:r>
              <a:rPr lang="en-US" sz="2400" cap="all" dirty="0">
                <a:latin typeface="Calibri" pitchFamily="34" charset="0"/>
                <a:cs typeface="Calibri" pitchFamily="34" charset="0"/>
              </a:rPr>
              <a:t>light years across</a:t>
            </a:r>
            <a:endParaRPr lang="en-US" sz="2400" cap="all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cap="all" dirty="0" smtClean="0">
                <a:latin typeface="Calibri" pitchFamily="34" charset="0"/>
                <a:cs typeface="Calibri" pitchFamily="34" charset="0"/>
              </a:rPr>
              <a:t>2.5 </a:t>
            </a:r>
            <a:r>
              <a:rPr lang="en-US" sz="2400" cap="all" dirty="0">
                <a:latin typeface="Calibri" pitchFamily="34" charset="0"/>
                <a:cs typeface="Calibri" pitchFamily="34" charset="0"/>
              </a:rPr>
              <a:t>million </a:t>
            </a:r>
            <a:r>
              <a:rPr lang="en-US" sz="2400" cap="all" dirty="0" smtClean="0">
                <a:latin typeface="Calibri" pitchFamily="34" charset="0"/>
                <a:cs typeface="Calibri" pitchFamily="34" charset="0"/>
              </a:rPr>
              <a:t>light years </a:t>
            </a:r>
            <a:r>
              <a:rPr lang="en-US" sz="2400" cap="all" dirty="0">
                <a:latin typeface="Calibri" pitchFamily="34" charset="0"/>
                <a:cs typeface="Calibri" pitchFamily="34" charset="0"/>
              </a:rPr>
              <a:t>from </a:t>
            </a:r>
            <a:r>
              <a:rPr lang="en-US" sz="2400" cap="all" dirty="0" smtClean="0">
                <a:latin typeface="Calibri" pitchFamily="34" charset="0"/>
                <a:cs typeface="Calibri" pitchFamily="34" charset="0"/>
              </a:rPr>
              <a:t>Earth</a:t>
            </a:r>
            <a:endParaRPr lang="en-US" sz="2400" cap="all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D:\Documents and Settings\Mohsen\Desktop\Andromeda_Galaxy_(with_h-alph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8" y="0"/>
            <a:ext cx="9144000" cy="600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CIMNE\5.CS\COMMUNICATION SKILLS-M.MOHSEN ZADEHKAMAND\other files\Copy of Hubble_ultra_deep_field_high_rez_edi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HUBBLE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TELESCOPE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DEEP FIELD IMAGE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CIMNE\5.CS\COMMUNICATION SKILLS-M.MOHSEN ZADEHKAMAND\PRESENTATION\PICS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IF YOU LOOK FROM INSIDE THE </a:t>
            </a: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HUBBLE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TELESCOPE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COMPOSITION OF THE UNIVERSE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 descr="D:\Documents and Settings\Mohsen\Desktop\1355884699_PIE-CH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/>
          <a:stretch/>
        </p:blipFill>
        <p:spPr bwMode="auto">
          <a:xfrm>
            <a:off x="0" y="-14064"/>
            <a:ext cx="9144000" cy="5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364502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74%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198884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21%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111918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5%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DARK ENERGY </a:t>
            </a:r>
            <a:r>
              <a:rPr lang="en-US" sz="28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&amp;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DARK MATTER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72953"/>
            <a:ext cx="914400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 to</a:t>
            </a:r>
          </a:p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unresolved </a:t>
            </a:r>
            <a:r>
              <a:rPr lang="en-US" sz="240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gravitational </a:t>
            </a:r>
            <a:r>
              <a:rPr lang="en-US" sz="240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phenomena.</a:t>
            </a:r>
          </a:p>
        </p:txBody>
      </p:sp>
      <p:pic>
        <p:nvPicPr>
          <p:cNvPr id="3074" name="Picture 2" descr="D:\Documents and Settings\Mohsen\Desktop\dark\coulddarkm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88" y="1979327"/>
            <a:ext cx="5486400" cy="33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515849"/>
            <a:ext cx="3759448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cap="all" dirty="0" smtClean="0">
                <a:solidFill>
                  <a:srgbClr val="FFC000"/>
                </a:solidFill>
              </a:rPr>
              <a:t>Dark </a:t>
            </a:r>
            <a:r>
              <a:rPr lang="en-US" sz="2400" cap="all" dirty="0">
                <a:solidFill>
                  <a:srgbClr val="FFC000"/>
                </a:solidFill>
              </a:rPr>
              <a:t>matter </a:t>
            </a:r>
            <a:r>
              <a:rPr lang="en-US" sz="2400" cap="all" dirty="0">
                <a:solidFill>
                  <a:srgbClr val="92D050"/>
                </a:solidFill>
              </a:rPr>
              <a:t>AFFECTS</a:t>
            </a:r>
            <a:r>
              <a:rPr lang="en-US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cap="all" dirty="0">
                <a:solidFill>
                  <a:srgbClr val="00B0F0"/>
                </a:solidFill>
              </a:rPr>
              <a:t>ROTATIONAL SPEED OF </a:t>
            </a:r>
            <a:r>
              <a:rPr lang="en-US" sz="2400" cap="all" dirty="0" smtClean="0">
                <a:solidFill>
                  <a:srgbClr val="00B0F0"/>
                </a:solidFill>
              </a:rPr>
              <a:t>GALAXIES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GALAXIES ARE ROTATING FASTER AT EDGES, THAN WHAT WE THINK THEY SHOULD.</a:t>
            </a:r>
          </a:p>
        </p:txBody>
      </p:sp>
    </p:spTree>
    <p:extLst>
      <p:ext uri="{BB962C8B-B14F-4D97-AF65-F5344CB8AC3E}">
        <p14:creationId xmlns:p14="http://schemas.microsoft.com/office/powerpoint/2010/main" val="38688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DARK ENERGY </a:t>
            </a:r>
            <a:r>
              <a:rPr lang="en-US" sz="28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&amp;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DARK MATTER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72953"/>
            <a:ext cx="914400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 to</a:t>
            </a:r>
          </a:p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unresolved </a:t>
            </a:r>
            <a:r>
              <a:rPr lang="en-US" sz="240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gravitational </a:t>
            </a:r>
            <a:r>
              <a:rPr lang="en-US" sz="240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phenomena.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1515849"/>
            <a:ext cx="3744416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cap="all" dirty="0">
                <a:solidFill>
                  <a:srgbClr val="FFC000"/>
                </a:solidFill>
              </a:rPr>
              <a:t>DARK Energy </a:t>
            </a:r>
            <a:r>
              <a:rPr lang="en-US" sz="2400" cap="all" dirty="0">
                <a:solidFill>
                  <a:srgbClr val="92D050"/>
                </a:solidFill>
              </a:rPr>
              <a:t>affects</a:t>
            </a:r>
            <a:r>
              <a:rPr lang="en-US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cap="all" dirty="0">
                <a:solidFill>
                  <a:srgbClr val="00B0F0"/>
                </a:solidFill>
              </a:rPr>
              <a:t>Universe's </a:t>
            </a:r>
            <a:r>
              <a:rPr lang="en-US" sz="2400" cap="all" dirty="0" smtClean="0">
                <a:solidFill>
                  <a:srgbClr val="00B0F0"/>
                </a:solidFill>
              </a:rPr>
              <a:t>expansion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UNIVERSE IS EXPANDING FASTER THAN WHAT WE THINK IT SHOULD, due to a force that is pulling galaxies apart.</a:t>
            </a:r>
          </a:p>
        </p:txBody>
      </p:sp>
      <p:pic>
        <p:nvPicPr>
          <p:cNvPr id="8" name="Picture 2" descr="D:\Documents and Settings\Mohsen\Desktop\TIME\SPACE-TIM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11083" r="10038" b="12648"/>
          <a:stretch/>
        </p:blipFill>
        <p:spPr bwMode="auto">
          <a:xfrm>
            <a:off x="3779912" y="1659865"/>
            <a:ext cx="5261968" cy="3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PARALLEL UNIVERSES!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5328592" cy="448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-36512" y="404664"/>
            <a:ext cx="3816424" cy="50783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According to</a:t>
            </a:r>
          </a:p>
          <a:p>
            <a:pPr algn="ctr">
              <a:lnSpc>
                <a:spcPct val="150000"/>
              </a:lnSpc>
            </a:pPr>
            <a:r>
              <a:rPr lang="en-US" sz="2400" cap="all" dirty="0">
                <a:solidFill>
                  <a:srgbClr val="92D050"/>
                </a:solidFill>
              </a:rPr>
              <a:t>String </a:t>
            </a:r>
            <a:r>
              <a:rPr lang="en-US" sz="2400" cap="all" dirty="0" smtClean="0">
                <a:solidFill>
                  <a:srgbClr val="92D050"/>
                </a:solidFill>
              </a:rPr>
              <a:t>Theory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this </a:t>
            </a:r>
            <a:r>
              <a:rPr lang="en-US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world is 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just one </a:t>
            </a:r>
            <a:r>
              <a:rPr lang="en-US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 many possible universes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400" cap="all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THERE WOULD 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</a:t>
            </a:r>
          </a:p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rgbClr val="00B0F0"/>
                </a:solidFill>
              </a:rPr>
              <a:t>POSSIBLE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cap="all" dirty="0" smtClean="0">
                <a:solidFill>
                  <a:srgbClr val="00B0F0"/>
                </a:solidFill>
              </a:rPr>
              <a:t>LINKS</a:t>
            </a:r>
          </a:p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EACH </a:t>
            </a:r>
            <a:r>
              <a:rPr lang="en-US" sz="2400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OTHER,CALLED:</a:t>
            </a:r>
            <a:endParaRPr lang="en-US" sz="2400" cap="all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cap="all" dirty="0" smtClean="0">
                <a:solidFill>
                  <a:srgbClr val="FFFF00"/>
                </a:solidFill>
              </a:rPr>
              <a:t>WORM HOLES!</a:t>
            </a:r>
            <a:endParaRPr lang="en-US" sz="2400" cap="al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237312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cap="all" dirty="0"/>
              <a:t>Recent </a:t>
            </a:r>
            <a:r>
              <a:rPr lang="en-US" sz="2800" cap="all" dirty="0" smtClean="0">
                <a:solidFill>
                  <a:srgbClr val="92D050"/>
                </a:solidFill>
              </a:rPr>
              <a:t>famous movies </a:t>
            </a:r>
            <a:r>
              <a:rPr lang="en-US" sz="2800" cap="all" dirty="0"/>
              <a:t>using the </a:t>
            </a:r>
            <a:r>
              <a:rPr lang="en-US" sz="2800" cap="all" dirty="0">
                <a:solidFill>
                  <a:srgbClr val="FFFF00"/>
                </a:solidFill>
              </a:rPr>
              <a:t>parallel universe </a:t>
            </a:r>
            <a:r>
              <a:rPr lang="en-US" sz="2800" cap="all" dirty="0"/>
              <a:t>theory</a:t>
            </a:r>
          </a:p>
        </p:txBody>
      </p:sp>
      <p:pic>
        <p:nvPicPr>
          <p:cNvPr id="1026" name="Picture 2" descr="D:\Documents and Settings\Mohsen\Desktop\MV5BMjAxMzY3NjcxNF5BMl5BanBnXkFtZTcwNTI5OTM0Mw@@._V1_SY1000_CR0,0,675,1000_AL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228" y="116632"/>
            <a:ext cx="370332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 and Settings\Mohsen\Desktop\MV5BMjIxNTU4MzY4MF5BMl5BanBnXkFtZTgwMzM4ODI3MjE@._V1_SY1000_CR0,0,640,1000_AL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272"/>
            <a:ext cx="3511296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9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cuments and Settings\Mohsen\Desktop\TIME\SPACE-TIME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"/>
          <a:stretch/>
        </p:blipFill>
        <p:spPr bwMode="auto">
          <a:xfrm>
            <a:off x="0" y="-11880"/>
            <a:ext cx="9144000" cy="32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HOW DID THE STORY OF CREATION BEGAN?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2771800" y="4653136"/>
            <a:ext cx="3006588" cy="859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ZOOM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1872208" cy="288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16416" y="214760"/>
            <a:ext cx="661032" cy="5355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120464" y="-1984"/>
            <a:ext cx="8856984" cy="574662"/>
          </a:xfrm>
          <a:prstGeom prst="rightArrow">
            <a:avLst>
              <a:gd name="adj1" fmla="val 50000"/>
              <a:gd name="adj2" fmla="val 9629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HOW DID THE STORY OF CREATION BEGAN?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D:\Documents and Settings\Mohsen\Desktop\TIME\SPACE-TIME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590"/>
          <a:stretch/>
        </p:blipFill>
        <p:spPr bwMode="auto">
          <a:xfrm>
            <a:off x="2456" y="0"/>
            <a:ext cx="9144000" cy="65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nut 1"/>
          <p:cNvSpPr/>
          <p:nvPr/>
        </p:nvSpPr>
        <p:spPr>
          <a:xfrm>
            <a:off x="58292" y="2262572"/>
            <a:ext cx="1828800" cy="1828800"/>
          </a:xfrm>
          <a:prstGeom prst="donut">
            <a:avLst>
              <a:gd name="adj" fmla="val 337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 rot="20821093">
            <a:off x="4400221" y="1643100"/>
            <a:ext cx="1152128" cy="2448272"/>
          </a:xfrm>
          <a:prstGeom prst="donut">
            <a:avLst>
              <a:gd name="adj" fmla="val 337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5652120" y="1196752"/>
            <a:ext cx="2736304" cy="3600400"/>
          </a:xfrm>
          <a:prstGeom prst="donut">
            <a:avLst>
              <a:gd name="adj" fmla="val 164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232" y="303039"/>
            <a:ext cx="878026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cap="all" dirty="0"/>
              <a:t>The timeline of the universe, beginning with the Big Bang.</a:t>
            </a:r>
          </a:p>
        </p:txBody>
      </p:sp>
    </p:spTree>
    <p:extLst>
      <p:ext uri="{BB962C8B-B14F-4D97-AF65-F5344CB8AC3E}">
        <p14:creationId xmlns:p14="http://schemas.microsoft.com/office/powerpoint/2010/main" val="11096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97396" y="6093296"/>
            <a:ext cx="8077200" cy="7647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 EARTH –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BLUE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PLANET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 VIEW FROM ABOVE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1" name="Picture 7" descr="D:\Documents and Settings\Mohsen\Desktop\EARTH\b3goggv5rb4zsefwyj6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8"/>
          <p:cNvSpPr txBox="1">
            <a:spLocks/>
          </p:cNvSpPr>
          <p:nvPr/>
        </p:nvSpPr>
        <p:spPr>
          <a:xfrm>
            <a:off x="5399584" y="692696"/>
            <a:ext cx="3744416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IT IS REALLY BIG!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AND ALSO BEAUTIFUL…</a:t>
            </a:r>
            <a:endParaRPr lang="en-US" sz="2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4" name="Picture 10" descr="D:\Documents and Settings\Mohsen\Desktop\Around-the-World-in-Eighty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" y="432667"/>
            <a:ext cx="3272854" cy="42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HOW DID THE STORY OF CREATION BEGAN?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D:\Documents and Settings\Mohsen\Desktop\TIME\SPACE-TIME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/>
          <a:stretch/>
        </p:blipFill>
        <p:spPr bwMode="auto">
          <a:xfrm>
            <a:off x="0" y="0"/>
            <a:ext cx="9144000" cy="66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nut 7"/>
          <p:cNvSpPr/>
          <p:nvPr/>
        </p:nvSpPr>
        <p:spPr>
          <a:xfrm rot="21439132">
            <a:off x="1715447" y="1019298"/>
            <a:ext cx="1745821" cy="4135739"/>
          </a:xfrm>
          <a:prstGeom prst="donut">
            <a:avLst>
              <a:gd name="adj" fmla="val 337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 rot="21444025">
            <a:off x="4067944" y="332656"/>
            <a:ext cx="1728192" cy="4461048"/>
          </a:xfrm>
          <a:prstGeom prst="donut">
            <a:avLst>
              <a:gd name="adj" fmla="val 33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0471120">
            <a:off x="1220057" y="2246781"/>
            <a:ext cx="6703886" cy="3170099"/>
          </a:xfrm>
          <a:prstGeom prst="rect">
            <a:avLst/>
          </a:prstGeom>
          <a:gradFill flip="none" rotWithShape="1">
            <a:gsLst>
              <a:gs pos="18000">
                <a:srgbClr val="C00000">
                  <a:shade val="30000"/>
                  <a:satMod val="115000"/>
                  <a:alpha val="50000"/>
                </a:srgbClr>
              </a:gs>
              <a:gs pos="56000">
                <a:srgbClr val="C00000">
                  <a:shade val="67500"/>
                  <a:satMod val="115000"/>
                  <a:alpha val="85000"/>
                </a:srgbClr>
              </a:gs>
              <a:gs pos="86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 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NUMBERS ARE REALLY BIG!</a:t>
            </a:r>
          </a:p>
          <a:p>
            <a:pPr algn="ctr"/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NEED SOME 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SCALES</a:t>
            </a:r>
          </a:p>
          <a:p>
            <a:pPr algn="ctr"/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TO 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FEEL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RELATIONS</a:t>
            </a:r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96336" y="295759"/>
            <a:ext cx="1152128" cy="11890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>
          <a:xfrm>
            <a:off x="2411760" y="6237312"/>
            <a:ext cx="5931172" cy="432048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WHOLE KNOWN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HISTORY OF HUMANITY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713857"/>
              </p:ext>
            </p:extLst>
          </p:nvPr>
        </p:nvGraphicFramePr>
        <p:xfrm>
          <a:off x="0" y="19472"/>
          <a:ext cx="9144000" cy="1554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6576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January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February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march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April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June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July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august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September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October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November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December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19888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19508"/>
            <a:ext cx="2763316" cy="36933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Milky Way Galaxy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Initiation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1619508"/>
            <a:ext cx="2763316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latin typeface="Calibri" pitchFamily="34" charset="0"/>
                <a:cs typeface="Calibri" pitchFamily="34" charset="0"/>
              </a:rPr>
              <a:t>Solar System Initiation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453087"/>
              </p:ext>
            </p:extLst>
          </p:nvPr>
        </p:nvGraphicFramePr>
        <p:xfrm>
          <a:off x="0" y="2208560"/>
          <a:ext cx="9144003" cy="2194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</a:tblGrid>
              <a:tr h="7315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23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28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29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31</a:t>
                      </a:r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2213660"/>
            <a:ext cx="2101738" cy="369332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Oxygen Atmosphere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2464" y="2946152"/>
            <a:ext cx="1224136" cy="36933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Plants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7387" y="3676630"/>
            <a:ext cx="1577423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Dinosaurs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5056" y="3676382"/>
            <a:ext cx="2361418" cy="369332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Trees and Reptiles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8342932" y="1619508"/>
            <a:ext cx="683568" cy="55399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80337" y="3676630"/>
            <a:ext cx="2170370" cy="36933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Dinosaurs Extinction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6732748" y="4437112"/>
            <a:ext cx="683568" cy="55399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570721"/>
              </p:ext>
            </p:extLst>
          </p:nvPr>
        </p:nvGraphicFramePr>
        <p:xfrm>
          <a:off x="1691680" y="5073744"/>
          <a:ext cx="6400800" cy="640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6400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Content Placeholder 8"/>
          <p:cNvSpPr txBox="1">
            <a:spLocks/>
          </p:cNvSpPr>
          <p:nvPr/>
        </p:nvSpPr>
        <p:spPr>
          <a:xfrm>
            <a:off x="460972" y="4991110"/>
            <a:ext cx="1158700" cy="69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last</a:t>
            </a:r>
          </a:p>
          <a:p>
            <a:pPr marL="0" indent="0">
              <a:buNone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 minutes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81193" y="5066134"/>
            <a:ext cx="216024" cy="216024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7884368" y="5293841"/>
            <a:ext cx="222411" cy="861938"/>
          </a:xfrm>
          <a:prstGeom prst="downArrow">
            <a:avLst>
              <a:gd name="adj1" fmla="val 16788"/>
              <a:gd name="adj2" fmla="val 3746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ightning Bolt 26"/>
          <p:cNvSpPr/>
          <p:nvPr/>
        </p:nvSpPr>
        <p:spPr>
          <a:xfrm flipH="1">
            <a:off x="-15056" y="404664"/>
            <a:ext cx="421742" cy="504056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8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23" grpId="0" animBg="1"/>
      <p:bldP spid="24" grpId="0" animBg="1"/>
      <p:bldP spid="26" grpId="0"/>
      <p:bldP spid="13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 txBox="1">
            <a:spLocks/>
          </p:cNvSpPr>
          <p:nvPr/>
        </p:nvSpPr>
        <p:spPr>
          <a:xfrm>
            <a:off x="199976" y="6093296"/>
            <a:ext cx="8712968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THANKS FOR YOUR ATTENTION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195908" y="1124744"/>
            <a:ext cx="8712968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A LONG HISTORY IS PAST FOR US</a:t>
            </a:r>
          </a:p>
          <a:p>
            <a:pPr marL="0" indent="0" algn="ctr"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TO BE ABLE TO LIVE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FOR SOME REASONS…</a:t>
            </a:r>
          </a:p>
          <a:p>
            <a:pPr marL="0" indent="0" algn="ctr">
              <a:buNone/>
            </a:pP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NEVER STOP YOUR IMAGINATION…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GO FOR IT!</a:t>
            </a:r>
            <a:endParaRPr lang="en-US" sz="32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97396" y="6093296"/>
            <a:ext cx="8077200" cy="76470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 EARTH –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BLUE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PLANET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 PORTRAITE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0" name="Picture 6" descr="D:\Documents and Settings\Mohsen\Desktop\EARTH\Copy of 638831main_globe_east_2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580"/>
            <a:ext cx="5865936" cy="58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68424" y="116632"/>
            <a:ext cx="2271328" cy="2304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BUT THAT ONE WAS JUST A FRACTION OF THE TOTAL SIZE!</a:t>
            </a:r>
          </a:p>
        </p:txBody>
      </p:sp>
      <p:sp>
        <p:nvSpPr>
          <p:cNvPr id="2" name="Donut 1"/>
          <p:cNvSpPr/>
          <p:nvPr/>
        </p:nvSpPr>
        <p:spPr>
          <a:xfrm rot="2859008">
            <a:off x="2438429" y="537654"/>
            <a:ext cx="266954" cy="492486"/>
          </a:xfrm>
          <a:prstGeom prst="donut">
            <a:avLst>
              <a:gd name="adj" fmla="val 83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Documents and Settings\Mohsen\Desktop\EARTH\moon_and_earth_lroearthrise_frame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r="6212"/>
          <a:stretch/>
        </p:blipFill>
        <p:spPr bwMode="auto">
          <a:xfrm>
            <a:off x="0" y="-27384"/>
            <a:ext cx="9144000" cy="5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107504" y="6093296"/>
            <a:ext cx="8784976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 EARTH –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BLUE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PLANET –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 VIEW FROM THE MOON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27984" y="2348880"/>
            <a:ext cx="648072" cy="1440160"/>
          </a:xfrm>
          <a:prstGeom prst="downArrow">
            <a:avLst>
              <a:gd name="adj1" fmla="val 29424"/>
              <a:gd name="adj2" fmla="val 38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966692" y="2601528"/>
            <a:ext cx="2701652" cy="598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= 384,000 km.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107504" y="2708920"/>
            <a:ext cx="4392488" cy="611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LIKE 10 TIMES FLYING OVER THE EARTH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1979712" y="140420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OH! </a:t>
            </a: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THE EARTH </a:t>
            </a: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SEEMS </a:t>
            </a:r>
            <a:r>
              <a:rPr lang="en-US" sz="28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SMALL NOW!!</a:t>
            </a:r>
          </a:p>
        </p:txBody>
      </p:sp>
    </p:spTree>
    <p:extLst>
      <p:ext uri="{BB962C8B-B14F-4D97-AF65-F5344CB8AC3E}">
        <p14:creationId xmlns:p14="http://schemas.microsoft.com/office/powerpoint/2010/main" val="36058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>
          <a:xfrm>
            <a:off x="497396" y="6093296"/>
            <a:ext cx="8077200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 SOLAR SYSTEM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C:\CIMNE\5.CS\COMMUNICATION SKILLS-M.MOHSEN ZADEHKAMAND\PRESENTATION\PICS\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nut 9"/>
          <p:cNvSpPr/>
          <p:nvPr/>
        </p:nvSpPr>
        <p:spPr>
          <a:xfrm>
            <a:off x="850990" y="4457164"/>
            <a:ext cx="411480" cy="411480"/>
          </a:xfrm>
          <a:prstGeom prst="donut">
            <a:avLst>
              <a:gd name="adj" fmla="val 929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42157" y="3343900"/>
            <a:ext cx="229146" cy="1093212"/>
          </a:xfrm>
          <a:prstGeom prst="downArrow">
            <a:avLst>
              <a:gd name="adj1" fmla="val 25309"/>
              <a:gd name="adj2" fmla="val 6984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107504" y="2924944"/>
            <a:ext cx="2016224" cy="382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itchFamily="34" charset="0"/>
                <a:cs typeface="Calibri" pitchFamily="34" charset="0"/>
              </a:rPr>
              <a:t>EARTH &amp; MOON</a:t>
            </a:r>
            <a:endParaRPr lang="en-US" sz="2000" b="1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Content Placeholder 8"/>
          <p:cNvSpPr txBox="1">
            <a:spLocks/>
          </p:cNvSpPr>
          <p:nvPr/>
        </p:nvSpPr>
        <p:spPr>
          <a:xfrm>
            <a:off x="2624776" y="332656"/>
            <a:ext cx="631924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800" b="1" cap="all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 </a:t>
            </a:r>
            <a:r>
              <a:rPr lang="en-US" sz="2800" b="1" cap="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Milky Way </a:t>
            </a:r>
            <a:r>
              <a:rPr lang="en-US" sz="2800" b="1" cap="all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Galaxy has about</a:t>
            </a:r>
          </a:p>
          <a:p>
            <a:pPr marL="0" indent="0" algn="ctr">
              <a:buNone/>
            </a:pPr>
            <a:r>
              <a:rPr lang="en-US" sz="2800" b="1" cap="all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100 </a:t>
            </a:r>
            <a:r>
              <a:rPr lang="en-US" sz="2800" b="1" cap="all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billion </a:t>
            </a:r>
            <a:r>
              <a:rPr lang="en-US" sz="2800" b="1" cap="all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stars </a:t>
            </a:r>
            <a:r>
              <a:rPr lang="en-US" sz="2800" b="1" cap="all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like Sun.</a:t>
            </a:r>
          </a:p>
        </p:txBody>
      </p:sp>
      <p:sp>
        <p:nvSpPr>
          <p:cNvPr id="15" name="Rectangle 14"/>
          <p:cNvSpPr/>
          <p:nvPr/>
        </p:nvSpPr>
        <p:spPr>
          <a:xfrm rot="20471120">
            <a:off x="1710706" y="2121078"/>
            <a:ext cx="6703886" cy="3170099"/>
          </a:xfrm>
          <a:prstGeom prst="rect">
            <a:avLst/>
          </a:prstGeom>
          <a:gradFill flip="none" rotWithShape="1">
            <a:gsLst>
              <a:gs pos="18000">
                <a:srgbClr val="C00000">
                  <a:shade val="30000"/>
                  <a:satMod val="115000"/>
                  <a:alpha val="50000"/>
                </a:srgbClr>
              </a:gs>
              <a:gs pos="56000">
                <a:srgbClr val="C00000">
                  <a:shade val="67500"/>
                  <a:satMod val="115000"/>
                  <a:alpha val="85000"/>
                </a:srgbClr>
              </a:gs>
              <a:gs pos="86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CONFUSING</a:t>
            </a:r>
          </a:p>
          <a:p>
            <a:pPr algn="ctr"/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DIMENSIONS </a:t>
            </a: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!</a:t>
            </a:r>
            <a:endParaRPr lang="en-US" sz="4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4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NEED SOME </a:t>
            </a:r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SCALES</a:t>
            </a:r>
          </a:p>
          <a:p>
            <a:pPr algn="ctr"/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TO </a:t>
            </a:r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FEEL</a:t>
            </a:r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RELATIONS</a:t>
            </a:r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6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 SOLAR SYSTEM –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DIMENSION &amp; SIZE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SCALES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CIMNE\5.CS\COMMUNICATION SKILLS-M.MOHSEN ZADEHKAMAND\PRESENTATION\PICS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cuments and Settings\Mohsen\Desktop\AP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44" y="2961545"/>
            <a:ext cx="274320" cy="27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ocuments and Settings\Mohsen\Desktop\TA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39144"/>
            <a:ext cx="914400" cy="68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1700808"/>
            <a:ext cx="648072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m.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2410262"/>
            <a:ext cx="864096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 cm.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5255200"/>
            <a:ext cx="848816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 m.</a:t>
            </a:r>
            <a:endParaRPr lang="en-US" sz="2000" dirty="0"/>
          </a:p>
        </p:txBody>
      </p:sp>
      <p:pic>
        <p:nvPicPr>
          <p:cNvPr id="2056" name="Picture 8" descr="D:\Documents and Settings\Mohsen\Desktop\clo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04" y="620688"/>
            <a:ext cx="365760" cy="365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76964" y="106006"/>
            <a:ext cx="887524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30 cm.</a:t>
            </a:r>
            <a:endParaRPr lang="en-US" sz="2000" dirty="0"/>
          </a:p>
        </p:txBody>
      </p:sp>
      <p:pic>
        <p:nvPicPr>
          <p:cNvPr id="2057" name="Picture 9" descr="D:\Documents and Settings\Mohsen\Desktop\250px-UPC.CampusNorte.Edificio.Nex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4098"/>
            <a:ext cx="2125127" cy="1599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464390" y="3943548"/>
            <a:ext cx="5644114" cy="1754326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LETS GO</a:t>
            </a:r>
          </a:p>
          <a:p>
            <a:pPr algn="ctr"/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BEYOND</a:t>
            </a:r>
          </a:p>
          <a:p>
            <a:pPr algn="ctr"/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 SOLAR SYSTEM</a:t>
            </a:r>
            <a:endParaRPr 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SO… WHAT ABOUT OTHER GALAXIES!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C:\CIMNE\5.CS\COMMUNICATION SKILLS-M.MOHSEN ZADEHKAMAND\PRESENTATION\PICS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CIMNE\5.CS\COMMUNICATION SKILLS-M.MOHSEN ZADEHKAMAND\PRESENTATION\PICS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/>
          <p:cNvSpPr txBox="1">
            <a:spLocks/>
          </p:cNvSpPr>
          <p:nvPr/>
        </p:nvSpPr>
        <p:spPr>
          <a:xfrm>
            <a:off x="179512" y="6093296"/>
            <a:ext cx="8712968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SPEED OF LIGHT ≈ </a:t>
            </a:r>
            <a:r>
              <a:rPr lang="en-US" sz="28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300,000 m/s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≈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1,000,000,000 km/h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Left-Right Arrow 8"/>
          <p:cNvSpPr/>
          <p:nvPr/>
        </p:nvSpPr>
        <p:spPr>
          <a:xfrm rot="19210003">
            <a:off x="3689055" y="2806411"/>
            <a:ext cx="4680520" cy="288032"/>
          </a:xfrm>
          <a:prstGeom prst="leftRight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CIMNE\5.CS\COMMUNICATION SKILLS-M.MOHSEN ZADEHKAMAND\PRESENTATION\PICS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8"/>
              <p:cNvSpPr txBox="1">
                <a:spLocks/>
              </p:cNvSpPr>
              <p:nvPr/>
            </p:nvSpPr>
            <p:spPr>
              <a:xfrm>
                <a:off x="197148" y="5925616"/>
                <a:ext cx="8712968" cy="10317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latin typeface="Calibri" pitchFamily="34" charset="0"/>
                    <a:cs typeface="Calibri" pitchFamily="34" charset="0"/>
                  </a:rPr>
                  <a:t>MORE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Calibri" pitchFamily="34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Calibri" pitchFamily="34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Calibri" pitchFamily="34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rPr>
                  <a:t> ROUND TRIPS TO MOON FROM EARTH</a:t>
                </a:r>
              </a:p>
              <a:p>
                <a:r>
                  <a:rPr lang="en-US" sz="2400" cap="all" dirty="0" smtClean="0">
                    <a:solidFill>
                      <a:srgbClr val="FFFF00"/>
                    </a:solidFill>
                    <a:latin typeface="Calibri" pitchFamily="34" charset="0"/>
                    <a:cs typeface="Calibri" pitchFamily="34" charset="0"/>
                  </a:rPr>
                  <a:t>APOLLO mission </a:t>
                </a:r>
                <a:r>
                  <a:rPr lang="en-US" sz="2400" cap="all" dirty="0">
                    <a:latin typeface="Calibri" pitchFamily="34" charset="0"/>
                    <a:cs typeface="Calibri" pitchFamily="34" charset="0"/>
                  </a:rPr>
                  <a:t>took about </a:t>
                </a:r>
                <a:r>
                  <a:rPr lang="en-US" sz="2400" cap="all" dirty="0">
                    <a:solidFill>
                      <a:srgbClr val="00B0F0"/>
                    </a:solidFill>
                    <a:latin typeface="Calibri" pitchFamily="34" charset="0"/>
                    <a:cs typeface="Calibri" pitchFamily="34" charset="0"/>
                  </a:rPr>
                  <a:t>3 days </a:t>
                </a:r>
                <a:r>
                  <a:rPr lang="en-US" sz="2400" cap="all" dirty="0">
                    <a:latin typeface="Calibri" pitchFamily="34" charset="0"/>
                    <a:cs typeface="Calibri" pitchFamily="34" charset="0"/>
                  </a:rPr>
                  <a:t>to reach the moon</a:t>
                </a:r>
                <a:endParaRPr lang="en-US" sz="2400" cap="all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endParaRPr lang="en-US" sz="2400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" name="Content Placeholder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48" y="5925616"/>
                <a:ext cx="8712968" cy="1031776"/>
              </a:xfrm>
              <a:prstGeom prst="rect">
                <a:avLst/>
              </a:prstGeom>
              <a:blipFill rotWithShape="1">
                <a:blip r:embed="rId3"/>
                <a:stretch>
                  <a:fillRect l="-909" t="-3550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-Right Arrow 8"/>
          <p:cNvSpPr/>
          <p:nvPr/>
        </p:nvSpPr>
        <p:spPr>
          <a:xfrm rot="19210003">
            <a:off x="3707904" y="2818904"/>
            <a:ext cx="4680520" cy="288032"/>
          </a:xfrm>
          <a:prstGeom prst="leftRight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1153</TotalTime>
  <Words>503</Words>
  <Application>Microsoft Office PowerPoint</Application>
  <PresentationFormat>On-screen Show (4:3)</PresentationFormat>
  <Paragraphs>158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Horizon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Paralel Universe</dc:title>
  <dc:creator>Nahid Ibrahimzade</dc:creator>
  <cp:lastModifiedBy>Mohsen</cp:lastModifiedBy>
  <cp:revision>114</cp:revision>
  <dcterms:created xsi:type="dcterms:W3CDTF">2015-04-26T08:52:32Z</dcterms:created>
  <dcterms:modified xsi:type="dcterms:W3CDTF">2016-12-16T09:35:16Z</dcterms:modified>
</cp:coreProperties>
</file>