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56" r:id="rId2"/>
    <p:sldId id="260" r:id="rId3"/>
    <p:sldId id="257" r:id="rId4"/>
    <p:sldId id="259" r:id="rId5"/>
    <p:sldId id="258" r:id="rId6"/>
    <p:sldId id="261" r:id="rId7"/>
    <p:sldId id="273" r:id="rId8"/>
    <p:sldId id="272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rik Dobloug Haandlykken" initials="EDH" lastIdx="1" clrIdx="0">
    <p:extLst>
      <p:ext uri="{19B8F6BF-5375-455C-9EA6-DF929625EA0E}">
        <p15:presenceInfo xmlns:p15="http://schemas.microsoft.com/office/powerpoint/2012/main" userId="S::eirikdh@ntnu.no::39da88da-0f1b-4cbb-89dc-10b76e4af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9874"/>
  </p:normalViewPr>
  <p:slideViewPr>
    <p:cSldViewPr snapToGrid="0">
      <p:cViewPr varScale="1">
        <p:scale>
          <a:sx n="84" d="100"/>
          <a:sy n="84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20CD9-7CA1-BD41-9179-F05150F5D4D0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84F1785-C563-374A-A473-D7341C69566E}">
      <dgm:prSet phldrT="[Teks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nb-NO" sz="1400" dirty="0"/>
            <a:t>Natural</a:t>
          </a:r>
        </a:p>
        <a:p>
          <a:r>
            <a:rPr lang="nb-NO" sz="1400" dirty="0"/>
            <a:t>Environment</a:t>
          </a:r>
        </a:p>
      </dgm:t>
    </dgm:pt>
    <dgm:pt modelId="{CEC44CF5-3A63-0F4A-A84A-1CCFC6A2E6A1}" type="parTrans" cxnId="{7943ABB1-9030-974F-95A5-A307DC381FA4}">
      <dgm:prSet/>
      <dgm:spPr/>
      <dgm:t>
        <a:bodyPr/>
        <a:lstStyle/>
        <a:p>
          <a:endParaRPr lang="nb-NO"/>
        </a:p>
      </dgm:t>
    </dgm:pt>
    <dgm:pt modelId="{29D032B8-8FFA-4944-996F-A4F0B8C205BC}" type="sibTrans" cxnId="{7943ABB1-9030-974F-95A5-A307DC381FA4}">
      <dgm:prSet/>
      <dgm:spPr/>
      <dgm:t>
        <a:bodyPr/>
        <a:lstStyle/>
        <a:p>
          <a:endParaRPr lang="nb-NO"/>
        </a:p>
      </dgm:t>
    </dgm:pt>
    <dgm:pt modelId="{A5186CDD-D3EE-B441-B10C-29F7913A630C}">
      <dgm:prSet phldrT="[Teks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nb-NO" sz="1400" dirty="0" err="1"/>
            <a:t>Social</a:t>
          </a:r>
          <a:endParaRPr lang="nb-NO" sz="1400" dirty="0"/>
        </a:p>
        <a:p>
          <a:r>
            <a:rPr lang="nb-NO" sz="1400" dirty="0"/>
            <a:t>Environment</a:t>
          </a:r>
        </a:p>
      </dgm:t>
    </dgm:pt>
    <dgm:pt modelId="{ED7BEA24-2AD5-3049-8456-3C77D8B9E300}" type="parTrans" cxnId="{5DCC9B86-4C21-5341-A6CD-FD32EE053183}">
      <dgm:prSet/>
      <dgm:spPr/>
      <dgm:t>
        <a:bodyPr/>
        <a:lstStyle/>
        <a:p>
          <a:endParaRPr lang="nb-NO"/>
        </a:p>
      </dgm:t>
    </dgm:pt>
    <dgm:pt modelId="{889EF2A5-8629-F74E-B788-EA122F821B8F}" type="sibTrans" cxnId="{5DCC9B86-4C21-5341-A6CD-FD32EE053183}">
      <dgm:prSet/>
      <dgm:spPr/>
      <dgm:t>
        <a:bodyPr/>
        <a:lstStyle/>
        <a:p>
          <a:endParaRPr lang="nb-NO"/>
        </a:p>
      </dgm:t>
    </dgm:pt>
    <dgm:pt modelId="{834D05D0-5CD7-2C4F-895C-93FC9191A811}" type="pres">
      <dgm:prSet presAssocID="{AE620CD9-7CA1-BD41-9179-F05150F5D4D0}" presName="compositeShape" presStyleCnt="0">
        <dgm:presLayoutVars>
          <dgm:chMax val="7"/>
          <dgm:dir/>
          <dgm:resizeHandles val="exact"/>
        </dgm:presLayoutVars>
      </dgm:prSet>
      <dgm:spPr/>
    </dgm:pt>
    <dgm:pt modelId="{D74A9089-9CF3-C44B-94CD-CACBB1F28971}" type="pres">
      <dgm:prSet presAssocID="{B84F1785-C563-374A-A473-D7341C69566E}" presName="circ1" presStyleLbl="vennNode1" presStyleIdx="0" presStyleCnt="2"/>
      <dgm:spPr/>
    </dgm:pt>
    <dgm:pt modelId="{C678EE75-1445-C34F-BE65-271EEFCB0BAE}" type="pres">
      <dgm:prSet presAssocID="{B84F1785-C563-374A-A473-D7341C69566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392C9C-5C5B-4841-8409-91BAC2F9A46B}" type="pres">
      <dgm:prSet presAssocID="{A5186CDD-D3EE-B441-B10C-29F7913A630C}" presName="circ2" presStyleLbl="vennNode1" presStyleIdx="1" presStyleCnt="2"/>
      <dgm:spPr/>
    </dgm:pt>
    <dgm:pt modelId="{2E144E65-444A-CE41-9CFC-70526FA2EB58}" type="pres">
      <dgm:prSet presAssocID="{A5186CDD-D3EE-B441-B10C-29F7913A63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73CFF13-F9F3-8B4D-9D51-AD756BE78E25}" type="presOf" srcId="{A5186CDD-D3EE-B441-B10C-29F7913A630C}" destId="{2E144E65-444A-CE41-9CFC-70526FA2EB58}" srcOrd="1" destOrd="0" presId="urn:microsoft.com/office/officeart/2005/8/layout/venn1"/>
    <dgm:cxn modelId="{C9875742-D79B-6743-8B47-D029E5123C48}" type="presOf" srcId="{B84F1785-C563-374A-A473-D7341C69566E}" destId="{D74A9089-9CF3-C44B-94CD-CACBB1F28971}" srcOrd="0" destOrd="0" presId="urn:microsoft.com/office/officeart/2005/8/layout/venn1"/>
    <dgm:cxn modelId="{5DCC9B86-4C21-5341-A6CD-FD32EE053183}" srcId="{AE620CD9-7CA1-BD41-9179-F05150F5D4D0}" destId="{A5186CDD-D3EE-B441-B10C-29F7913A630C}" srcOrd="1" destOrd="0" parTransId="{ED7BEA24-2AD5-3049-8456-3C77D8B9E300}" sibTransId="{889EF2A5-8629-F74E-B788-EA122F821B8F}"/>
    <dgm:cxn modelId="{559CD38E-1653-0F49-AA55-19ED63659DD9}" type="presOf" srcId="{A5186CDD-D3EE-B441-B10C-29F7913A630C}" destId="{1A392C9C-5C5B-4841-8409-91BAC2F9A46B}" srcOrd="0" destOrd="0" presId="urn:microsoft.com/office/officeart/2005/8/layout/venn1"/>
    <dgm:cxn modelId="{331E569E-6A06-D047-8BB7-382BC8F8025A}" type="presOf" srcId="{AE620CD9-7CA1-BD41-9179-F05150F5D4D0}" destId="{834D05D0-5CD7-2C4F-895C-93FC9191A811}" srcOrd="0" destOrd="0" presId="urn:microsoft.com/office/officeart/2005/8/layout/venn1"/>
    <dgm:cxn modelId="{7943ABB1-9030-974F-95A5-A307DC381FA4}" srcId="{AE620CD9-7CA1-BD41-9179-F05150F5D4D0}" destId="{B84F1785-C563-374A-A473-D7341C69566E}" srcOrd="0" destOrd="0" parTransId="{CEC44CF5-3A63-0F4A-A84A-1CCFC6A2E6A1}" sibTransId="{29D032B8-8FFA-4944-996F-A4F0B8C205BC}"/>
    <dgm:cxn modelId="{256D81BD-CB21-4B42-9A44-308521F0A49A}" type="presOf" srcId="{B84F1785-C563-374A-A473-D7341C69566E}" destId="{C678EE75-1445-C34F-BE65-271EEFCB0BAE}" srcOrd="1" destOrd="0" presId="urn:microsoft.com/office/officeart/2005/8/layout/venn1"/>
    <dgm:cxn modelId="{C3647513-3A2E-924D-8CEB-96CCF1528E6D}" type="presParOf" srcId="{834D05D0-5CD7-2C4F-895C-93FC9191A811}" destId="{D74A9089-9CF3-C44B-94CD-CACBB1F28971}" srcOrd="0" destOrd="0" presId="urn:microsoft.com/office/officeart/2005/8/layout/venn1"/>
    <dgm:cxn modelId="{9ED69FDE-F5A3-4B43-A318-02B6B2A8CF2C}" type="presParOf" srcId="{834D05D0-5CD7-2C4F-895C-93FC9191A811}" destId="{C678EE75-1445-C34F-BE65-271EEFCB0BAE}" srcOrd="1" destOrd="0" presId="urn:microsoft.com/office/officeart/2005/8/layout/venn1"/>
    <dgm:cxn modelId="{848216CD-1487-C94D-9736-63E331235BAC}" type="presParOf" srcId="{834D05D0-5CD7-2C4F-895C-93FC9191A811}" destId="{1A392C9C-5C5B-4841-8409-91BAC2F9A46B}" srcOrd="2" destOrd="0" presId="urn:microsoft.com/office/officeart/2005/8/layout/venn1"/>
    <dgm:cxn modelId="{FED3AFFC-DED2-1047-BC28-833F45880F84}" type="presParOf" srcId="{834D05D0-5CD7-2C4F-895C-93FC9191A811}" destId="{2E144E65-444A-CE41-9CFC-70526FA2EB5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A9089-9CF3-C44B-94CD-CACBB1F28971}">
      <dsp:nvSpPr>
        <dsp:cNvPr id="0" name=""/>
        <dsp:cNvSpPr/>
      </dsp:nvSpPr>
      <dsp:spPr>
        <a:xfrm>
          <a:off x="818981" y="7639"/>
          <a:ext cx="2793236" cy="2793236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Natural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Environment</a:t>
          </a:r>
        </a:p>
      </dsp:txBody>
      <dsp:txXfrm>
        <a:off x="1209027" y="337021"/>
        <a:ext cx="1610514" cy="2134471"/>
      </dsp:txXfrm>
    </dsp:sp>
    <dsp:sp modelId="{1A392C9C-5C5B-4841-8409-91BAC2F9A46B}">
      <dsp:nvSpPr>
        <dsp:cNvPr id="0" name=""/>
        <dsp:cNvSpPr/>
      </dsp:nvSpPr>
      <dsp:spPr>
        <a:xfrm>
          <a:off x="2832124" y="7639"/>
          <a:ext cx="2793236" cy="2793236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Social</a:t>
          </a:r>
          <a:endParaRPr lang="nb-NO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Environment</a:t>
          </a:r>
        </a:p>
      </dsp:txBody>
      <dsp:txXfrm>
        <a:off x="3624800" y="337021"/>
        <a:ext cx="1610514" cy="213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8363-A5C7-C24A-93E9-FE931F0A446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CB4C5-0DA0-BE43-87C1-A55D85F41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B4C5-0DA0-BE43-87C1-A55D85F416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Bruno illustrated, growth in GDP has been the first measure of economic progress for half a century, but the 21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requires a far more ambitious and global economic goal.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Capitalism measures growth by GDP. Gross Domestic Product is simply the sum of the final goods and services produced in a country within a year. But is this really the right way to measure economic progress?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show you a simple graph to propose to you a different approach in measuring growth: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this diagram, the diagram shows the overlapping of Social and natural capital.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capital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­– based on our cultural world – is basically the GDP, like intangibles.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capital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based on the material world – is the resources we need in order to produce, like oil or minerals.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calculating GDP we don’t take the natural capital into consideration. Let me show you a very simplified example. Let’s say a country’s social capital has an increase of 4% over a year. This is great, right? The GDP have just had an increase of 4%, hence the growth, according to capitalism, has been 4%. But wait… To achieve this increase in GDP, the country has needed to spend 7% of its resources. In other words, the reduction of the natural capital is 7%.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where degrowth as an economic mindset comes into play.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look at the combination of natural and social capital, we turn out with a growth at -3%. This is just an example of course and a very simplified way of thinking of degrowth.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Degrowth is a bit more complex than this example, but how do we illustrate it?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mentioned earlier, we need to define an ambitious and global economic goal. Kathy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Raworth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defined it like this: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the needs of all within the means of the planet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this goal is drawn on one page, it comes out – as weird as it sounds – like 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doughnut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CB4C5-0DA0-BE43-87C1-A55D85F416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the challenge will be to create an economy where no one falls short on life essentials while safeguarding the Earth’s life-giving systems. …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that this switch of purpose transforms the meaning and shape of economic progress: from endless growth to thriving in balance.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CB4C5-0DA0-BE43-87C1-A55D85F416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9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CB4C5-0DA0-BE43-87C1-A55D85F416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3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5" y="562814"/>
            <a:ext cx="8164510" cy="494935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4" y="559678"/>
            <a:ext cx="8164512" cy="495249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de-CH" dirty="0"/>
              <a:t>17.12.2019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Communication Skills 1 - Assignment 2: Degrowth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C350283-7005-4E0B-9969-4583CB852F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9" pos="2124">
          <p15:clr>
            <a:srgbClr val="F26B43"/>
          </p15:clr>
        </p15:guide>
        <p15:guide id="10" pos="360">
          <p15:clr>
            <a:srgbClr val="F26B43"/>
          </p15:clr>
        </p15:guide>
        <p15:guide id="11" orient="horz" pos="432">
          <p15:clr>
            <a:srgbClr val="F26B43"/>
          </p15:clr>
        </p15:guide>
        <p15:guide id="12" pos="5400">
          <p15:clr>
            <a:srgbClr val="F26B43"/>
          </p15:clr>
        </p15:guide>
        <p15:guide id="13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ilience.org/stories/2017-04-06/doughnut-economics/" TargetMode="External"/><Relationship Id="rId2" Type="http://schemas.openxmlformats.org/officeDocument/2006/relationships/hyperlink" Target="https://www.ted.com/talks/kate_raworth_a_healthy_economy_should_be_designed_to_thrive_not_grow#t-51770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egrowth" TargetMode="External"/><Relationship Id="rId4" Type="http://schemas.openxmlformats.org/officeDocument/2006/relationships/hyperlink" Target="https://www.degrowth.info/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A2C96AD-0392-404C-ADB4-E033568F0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7807" y="1229499"/>
            <a:ext cx="4644944" cy="4657344"/>
          </a:xfrm>
        </p:spPr>
        <p:txBody>
          <a:bodyPr anchor="ctr">
            <a:normAutofit/>
          </a:bodyPr>
          <a:lstStyle/>
          <a:p>
            <a:r>
              <a:rPr lang="en-US" sz="4800" dirty="0"/>
              <a:t>Degrowth</a:t>
            </a:r>
            <a:br>
              <a:rPr lang="en-US" sz="4800" dirty="0"/>
            </a:br>
            <a:br>
              <a:rPr lang="en-US" sz="4800" dirty="0"/>
            </a:br>
            <a:r>
              <a:rPr lang="en-US" sz="1800" dirty="0">
                <a:latin typeface="Century Schoolbook" panose="02040604050505020304" pitchFamily="18" charset="0"/>
              </a:rPr>
              <a:t>Communication Skills 1 </a:t>
            </a:r>
            <a:br>
              <a:rPr lang="en-US" sz="1800" dirty="0">
                <a:latin typeface="Century Schoolbook" panose="02040604050505020304" pitchFamily="18" charset="0"/>
              </a:rPr>
            </a:br>
            <a:r>
              <a:rPr lang="en-US" sz="1800" dirty="0">
                <a:latin typeface="Century Schoolbook" panose="02040604050505020304" pitchFamily="18" charset="0"/>
              </a:rPr>
              <a:t>Assignment 2</a:t>
            </a:r>
            <a:br>
              <a:rPr lang="en-GB" sz="2400" dirty="0">
                <a:latin typeface="Century Schoolbook" panose="02040604050505020304" pitchFamily="18" charset="0"/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353" y="2584979"/>
            <a:ext cx="3490722" cy="1688041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latin typeface="Century Schoolbook" panose="02040604050505020304" pitchFamily="18" charset="0"/>
              </a:rPr>
              <a:t>Bruno Stemberger</a:t>
            </a:r>
          </a:p>
          <a:p>
            <a:pPr algn="r">
              <a:spcAft>
                <a:spcPts val="600"/>
              </a:spcAft>
            </a:pPr>
            <a:r>
              <a:rPr lang="en-US" sz="2400" dirty="0">
                <a:latin typeface="Century Schoolbook" panose="02040604050505020304" pitchFamily="18" charset="0"/>
              </a:rPr>
              <a:t>Lukas M. </a:t>
            </a:r>
            <a:r>
              <a:rPr lang="en-US" sz="2400" dirty="0" err="1">
                <a:latin typeface="Century Schoolbook" panose="02040604050505020304" pitchFamily="18" charset="0"/>
              </a:rPr>
              <a:t>Vögeli</a:t>
            </a:r>
            <a:endParaRPr lang="en-US" sz="2400" dirty="0">
              <a:latin typeface="Century Schoolbook" panose="02040604050505020304" pitchFamily="18" charset="0"/>
            </a:endParaRPr>
          </a:p>
          <a:p>
            <a:pPr algn="r">
              <a:spcAft>
                <a:spcPts val="600"/>
              </a:spcAft>
            </a:pPr>
            <a:r>
              <a:rPr lang="en-US" sz="2400" dirty="0">
                <a:latin typeface="Century Schoolbook" panose="02040604050505020304" pitchFamily="18" charset="0"/>
              </a:rPr>
              <a:t>Eirik D. Haandlykken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6CC1DE-5964-4B1F-B472-78D6FAFC3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411505" y="3558171"/>
            <a:ext cx="46573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6">
            <a:extLst>
              <a:ext uri="{FF2B5EF4-FFF2-40B4-BE49-F238E27FC236}">
                <a16:creationId xmlns:a16="http://schemas.microsoft.com/office/drawing/2014/main" id="{3B71525E-E5ED-4F73-8466-4F2419367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38009" y="3019425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449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BC047FCF-7C7B-CC43-A41B-8E387A98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5" y="562814"/>
            <a:ext cx="8164510" cy="628312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20B776-B514-564B-9C64-53D88A35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17.12.2019</a:t>
            </a:r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D5BC269-CF82-8B4E-A695-FBE68490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BE1573-E081-7B41-A63A-E2EC246D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10</a:t>
            </a:fld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23813F7-2BCC-A14C-B708-5E59F9293BBE}"/>
              </a:ext>
            </a:extLst>
          </p:cNvPr>
          <p:cNvSpPr txBox="1"/>
          <p:nvPr/>
        </p:nvSpPr>
        <p:spPr>
          <a:xfrm>
            <a:off x="571501" y="2197894"/>
            <a:ext cx="7958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Raworth</a:t>
            </a:r>
            <a:r>
              <a:rPr lang="en-GB" sz="1400" dirty="0"/>
              <a:t>, K. (2018) </a:t>
            </a:r>
            <a:r>
              <a:rPr lang="en-GB" sz="1400" i="1" dirty="0"/>
              <a:t>A healthy economy should be designed to thrive, not grow.</a:t>
            </a:r>
            <a:r>
              <a:rPr lang="en-GB" sz="1400" dirty="0"/>
              <a:t> </a:t>
            </a:r>
            <a:r>
              <a:rPr lang="en-GB" sz="1400" dirty="0">
                <a:hlinkClick r:id="rId2"/>
              </a:rPr>
              <a:t>https://www.ted.com/talks/kate_raworth_a_healthy_economy_should_be_designed_to_thrive_not_grow#t-517703</a:t>
            </a:r>
            <a:r>
              <a:rPr lang="en-GB" sz="1400" dirty="0"/>
              <a:t> Accessed 8 December 2019.</a:t>
            </a:r>
          </a:p>
          <a:p>
            <a:endParaRPr lang="en-GB" sz="1400" dirty="0"/>
          </a:p>
          <a:p>
            <a:r>
              <a:rPr lang="en-GB" sz="1400" dirty="0" err="1"/>
              <a:t>Raworth</a:t>
            </a:r>
            <a:r>
              <a:rPr lang="en-GB" sz="1400" dirty="0"/>
              <a:t>, K. (2018)</a:t>
            </a:r>
            <a:r>
              <a:rPr lang="en-GB" sz="1400" i="1" dirty="0"/>
              <a:t> Seven Ways to Think Like a Twenty-First-Century Economist. </a:t>
            </a:r>
            <a:r>
              <a:rPr lang="en-GB" sz="1400" dirty="0">
                <a:hlinkClick r:id="rId3"/>
              </a:rPr>
              <a:t>https://www.resilience.org/stories/2017-04-06/doughnut-economics/</a:t>
            </a:r>
            <a:r>
              <a:rPr lang="en-GB" sz="1400" dirty="0"/>
              <a:t>  Accessed 13 December 2019.</a:t>
            </a:r>
          </a:p>
          <a:p>
            <a:endParaRPr lang="en-GB" sz="1400" dirty="0"/>
          </a:p>
          <a:p>
            <a:r>
              <a:rPr lang="en-GB" sz="1400" i="1" dirty="0"/>
              <a:t>What is degrowth</a:t>
            </a:r>
            <a:r>
              <a:rPr lang="en-GB" sz="1400" dirty="0"/>
              <a:t> (n.d.) </a:t>
            </a:r>
            <a:r>
              <a:rPr lang="en-GB" sz="1400" dirty="0">
                <a:hlinkClick r:id="rId4"/>
              </a:rPr>
              <a:t>https://www.degrowth.info/en/</a:t>
            </a:r>
            <a:r>
              <a:rPr lang="en-GB" sz="1400" dirty="0"/>
              <a:t> Accessed 8 December 2019.</a:t>
            </a:r>
          </a:p>
          <a:p>
            <a:endParaRPr lang="en-GB" sz="1400" i="1" dirty="0"/>
          </a:p>
          <a:p>
            <a:r>
              <a:rPr lang="en-GB" sz="1400" i="1" dirty="0"/>
              <a:t>Degrowth (2019) </a:t>
            </a:r>
            <a:r>
              <a:rPr lang="en-GB" sz="1400" i="1" dirty="0">
                <a:hlinkClick r:id="rId5"/>
              </a:rPr>
              <a:t>https://en.wikipedia.org/wiki/Degrowth</a:t>
            </a:r>
            <a:r>
              <a:rPr lang="en-GB" sz="1400" i="1" dirty="0"/>
              <a:t> Accessed 9 December 2019.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5396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0C2873A-1D03-0340-860E-024EA1EB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= Growth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6" y="3670300"/>
            <a:ext cx="6472250" cy="2018295"/>
          </a:xfrm>
          <a:prstGeom prst="rect">
            <a:avLst/>
          </a:prstGeom>
        </p:spPr>
      </p:pic>
      <p:pic>
        <p:nvPicPr>
          <p:cNvPr id="4098" name="Picture 2" descr="Image result for grow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-1"/>
          <a:stretch/>
        </p:blipFill>
        <p:spPr bwMode="auto">
          <a:xfrm>
            <a:off x="1577860" y="1475578"/>
            <a:ext cx="3808924" cy="20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58" y="1475578"/>
            <a:ext cx="2501993" cy="201829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 Skills 1 - Assignment 2: Degrowth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AB49A5F-9B8F-3A44-B483-8A559C7B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135"/>
            <a:ext cx="9144000" cy="4949356"/>
          </a:xfrm>
        </p:spPr>
        <p:txBody>
          <a:bodyPr/>
          <a:lstStyle/>
          <a:p>
            <a:r>
              <a:rPr lang="en-GB" dirty="0"/>
              <a:t>World GDP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8156"/>
          <a:stretch/>
        </p:blipFill>
        <p:spPr>
          <a:xfrm>
            <a:off x="1408112" y="1720515"/>
            <a:ext cx="6327775" cy="3750009"/>
          </a:xfrm>
          <a:prstGeom prst="rect">
            <a:avLst/>
          </a:prstGeom>
        </p:spPr>
      </p:pic>
      <p:pic>
        <p:nvPicPr>
          <p:cNvPr id="2052" name="Picture 4" descr="Image result for dollar sig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3250" l="10000" r="90000">
                        <a14:foregroundMark x1="49250" y1="7500" x2="49250" y2="7500"/>
                        <a14:foregroundMark x1="41250" y1="5250" x2="41250" y2="5250"/>
                        <a14:foregroundMark x1="49250" y1="5250" x2="49250" y2="5250"/>
                        <a14:foregroundMark x1="50750" y1="93250" x2="50750" y2="93250"/>
                        <a14:foregroundMark x1="42000" y1="93250" x2="42000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24" y="2606825"/>
            <a:ext cx="1644350" cy="16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3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94" y="1498187"/>
            <a:ext cx="5675761" cy="3861626"/>
          </a:xfrm>
          <a:prstGeom prst="rect">
            <a:avLst/>
          </a:prstGeom>
        </p:spPr>
      </p:pic>
      <p:pic>
        <p:nvPicPr>
          <p:cNvPr id="1028" name="Picture 4" descr="Image result for population count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63" y="2528489"/>
            <a:ext cx="1801023" cy="180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A5DBFC7E-0DA9-B340-B4F9-D55083DC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Population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304FA67-AAB9-0E4B-B5EE-239DCFB2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Increase in Temperature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76" y="1987338"/>
            <a:ext cx="6934447" cy="2883325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7537E4BA-50AC-C541-BE10-12E808941877}"/>
              </a:ext>
            </a:extLst>
          </p:cNvPr>
          <p:cNvGrpSpPr/>
          <p:nvPr/>
        </p:nvGrpSpPr>
        <p:grpSpPr>
          <a:xfrm>
            <a:off x="4008106" y="2004893"/>
            <a:ext cx="1127785" cy="974622"/>
            <a:chOff x="4701412" y="1285607"/>
            <a:chExt cx="1127785" cy="974622"/>
          </a:xfrm>
        </p:grpSpPr>
        <p:pic>
          <p:nvPicPr>
            <p:cNvPr id="10" name="Grafikk 9" descr="Sol">
              <a:extLst>
                <a:ext uri="{FF2B5EF4-FFF2-40B4-BE49-F238E27FC236}">
                  <a16:creationId xmlns:a16="http://schemas.microsoft.com/office/drawing/2014/main" id="{8CF726F3-890A-BA4E-A9C5-9C8FCF2A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38500"/>
            <a:stretch/>
          </p:blipFill>
          <p:spPr>
            <a:xfrm>
              <a:off x="4701412" y="1285607"/>
              <a:ext cx="562351" cy="914400"/>
            </a:xfrm>
            <a:prstGeom prst="rect">
              <a:avLst/>
            </a:prstGeom>
          </p:spPr>
        </p:pic>
        <p:pic>
          <p:nvPicPr>
            <p:cNvPr id="8" name="Grafikk 7" descr="Termometer">
              <a:extLst>
                <a:ext uri="{FF2B5EF4-FFF2-40B4-BE49-F238E27FC236}">
                  <a16:creationId xmlns:a16="http://schemas.microsoft.com/office/drawing/2014/main" id="{5B483D2F-5CF5-9746-B2FC-9EA568EB2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4797" y="1345829"/>
              <a:ext cx="914400" cy="914400"/>
            </a:xfrm>
            <a:prstGeom prst="rect">
              <a:avLst/>
            </a:prstGeom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4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45962D58-D655-6E48-BBB6-610DC7A0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= Degrowth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01" y="1774576"/>
            <a:ext cx="4581596" cy="1423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502" y="3429000"/>
            <a:ext cx="6246995" cy="1423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361" y="1774576"/>
            <a:ext cx="1463135" cy="1423872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 of Growth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Communication Skills 1 - Assignment 2: Degrowth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D805EB-2EB7-2246-94F6-CB8D8C7353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674561"/>
              </p:ext>
            </p:extLst>
          </p:nvPr>
        </p:nvGraphicFramePr>
        <p:xfrm>
          <a:off x="1349829" y="2024743"/>
          <a:ext cx="6444343" cy="2808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03CDEBE-05E6-AA4D-A1DF-C9ED2AEF639C}"/>
              </a:ext>
            </a:extLst>
          </p:cNvPr>
          <p:cNvSpPr txBox="1"/>
          <p:nvPr/>
        </p:nvSpPr>
        <p:spPr>
          <a:xfrm>
            <a:off x="3944679" y="1323266"/>
            <a:ext cx="125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Built</a:t>
            </a:r>
          </a:p>
          <a:p>
            <a:pPr algn="ctr"/>
            <a:r>
              <a:rPr lang="en-GB" sz="1400" dirty="0"/>
              <a:t>Environment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6E9EE7C-675B-014C-972C-0D6AFB48B26E}"/>
              </a:ext>
            </a:extLst>
          </p:cNvPr>
          <p:cNvSpPr txBox="1"/>
          <p:nvPr/>
        </p:nvSpPr>
        <p:spPr>
          <a:xfrm>
            <a:off x="3159170" y="395371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-7%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F8CBF1A-84F9-2947-AAFA-C28A3ACE03F7}"/>
              </a:ext>
            </a:extLst>
          </p:cNvPr>
          <p:cNvSpPr txBox="1"/>
          <p:nvPr/>
        </p:nvSpPr>
        <p:spPr>
          <a:xfrm>
            <a:off x="5515456" y="395371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4%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4A0C7EE-752A-D04A-9DA0-8832086304FB}"/>
              </a:ext>
            </a:extLst>
          </p:cNvPr>
          <p:cNvSpPr txBox="1"/>
          <p:nvPr/>
        </p:nvSpPr>
        <p:spPr>
          <a:xfrm>
            <a:off x="4296123" y="323078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-3%</a:t>
            </a:r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FDE51275-E7C6-8C4B-95EC-48AEFFA40091}"/>
              </a:ext>
            </a:extLst>
          </p:cNvPr>
          <p:cNvCxnSpPr>
            <a:cxnSpLocks/>
          </p:cNvCxnSpPr>
          <p:nvPr/>
        </p:nvCxnSpPr>
        <p:spPr>
          <a:xfrm flipH="1">
            <a:off x="1349829" y="3429000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A19537F1-0984-B34D-953E-5FDBE8813104}"/>
              </a:ext>
            </a:extLst>
          </p:cNvPr>
          <p:cNvCxnSpPr>
            <a:cxnSpLocks/>
          </p:cNvCxnSpPr>
          <p:nvPr/>
        </p:nvCxnSpPr>
        <p:spPr>
          <a:xfrm>
            <a:off x="6714172" y="3429000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EAC3E04-519F-4244-A53D-4601D9321054}"/>
              </a:ext>
            </a:extLst>
          </p:cNvPr>
          <p:cNvSpPr txBox="1"/>
          <p:nvPr/>
        </p:nvSpPr>
        <p:spPr>
          <a:xfrm>
            <a:off x="7280067" y="3101967"/>
            <a:ext cx="1181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Social Capital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4D8DE967-2291-6646-9FF5-F5CCA7425184}"/>
              </a:ext>
            </a:extLst>
          </p:cNvPr>
          <p:cNvSpPr txBox="1"/>
          <p:nvPr/>
        </p:nvSpPr>
        <p:spPr>
          <a:xfrm>
            <a:off x="7280067" y="346751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Intangibles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0132C63B-9A5C-D745-9DED-AD36707D5FDE}"/>
              </a:ext>
            </a:extLst>
          </p:cNvPr>
          <p:cNvSpPr txBox="1"/>
          <p:nvPr/>
        </p:nvSpPr>
        <p:spPr>
          <a:xfrm>
            <a:off x="589225" y="3101968"/>
            <a:ext cx="1294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Natural Capital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D580927-EE63-1947-A90E-0486EA3DBB47}"/>
              </a:ext>
            </a:extLst>
          </p:cNvPr>
          <p:cNvSpPr txBox="1"/>
          <p:nvPr/>
        </p:nvSpPr>
        <p:spPr>
          <a:xfrm>
            <a:off x="924573" y="3460288"/>
            <a:ext cx="93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Resources</a:t>
            </a:r>
          </a:p>
        </p:txBody>
      </p: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CB19FC73-9243-6148-BE6E-8E5F390C3BD6}"/>
              </a:ext>
            </a:extLst>
          </p:cNvPr>
          <p:cNvCxnSpPr>
            <a:cxnSpLocks/>
          </p:cNvCxnSpPr>
          <p:nvPr/>
        </p:nvCxnSpPr>
        <p:spPr>
          <a:xfrm>
            <a:off x="4572000" y="1941909"/>
            <a:ext cx="0" cy="789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5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4" grpId="0"/>
      <p:bldP spid="8" grpId="0"/>
      <p:bldP spid="9" grpId="0"/>
      <p:bldP spid="10" grpId="0"/>
      <p:bldP spid="22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A347F8E7-940F-0445-9FFB-1B583CF2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Doughnut of Degrowth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3A05DBD1-2FA4-5D49-A0EF-D84B7D3B1D94}"/>
              </a:ext>
            </a:extLst>
          </p:cNvPr>
          <p:cNvGrpSpPr/>
          <p:nvPr/>
        </p:nvGrpSpPr>
        <p:grpSpPr>
          <a:xfrm>
            <a:off x="5263012" y="2149262"/>
            <a:ext cx="2933482" cy="2559477"/>
            <a:chOff x="5263012" y="2429773"/>
            <a:chExt cx="2933482" cy="2559477"/>
          </a:xfrm>
        </p:grpSpPr>
        <p:pic>
          <p:nvPicPr>
            <p:cNvPr id="10" name="Bilde 9" descr="Et bilde som inneholder tegning&#10;&#10;Automatisk generert beskrivelse">
              <a:extLst>
                <a:ext uri="{FF2B5EF4-FFF2-40B4-BE49-F238E27FC236}">
                  <a16:creationId xmlns:a16="http://schemas.microsoft.com/office/drawing/2014/main" id="{B192A2E4-EDC4-4143-A95F-2B1D2370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28" y="2502458"/>
              <a:ext cx="1212303" cy="1212303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2685433F-BE6A-D04C-AF5D-619B79C31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012" y="3992876"/>
              <a:ext cx="1262730" cy="996374"/>
            </a:xfrm>
            <a:prstGeom prst="rect">
              <a:avLst/>
            </a:prstGeom>
          </p:spPr>
        </p:pic>
        <p:pic>
          <p:nvPicPr>
            <p:cNvPr id="14" name="Bilde 13" descr="Et bilde som inneholder metalltråd, fugl&#10;&#10;Automatisk generert beskrivelse">
              <a:extLst>
                <a:ext uri="{FF2B5EF4-FFF2-40B4-BE49-F238E27FC236}">
                  <a16:creationId xmlns:a16="http://schemas.microsoft.com/office/drawing/2014/main" id="{AD8DE47B-7DE9-C04E-957A-1CC10DD5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66" b="89844" l="9125" r="89840">
                          <a14:foregroundMark x1="83443" y1="35645" x2="87959" y2="53516"/>
                          <a14:foregroundMark x1="85419" y1="35645" x2="87300" y2="50195"/>
                          <a14:foregroundMark x1="61712" y1="88086" x2="44403" y2="88770"/>
                          <a14:foregroundMark x1="9878" y1="39648" x2="9219" y2="56250"/>
                          <a14:foregroundMark x1="39981" y1="10352" x2="52117" y2="9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012" y="2429773"/>
              <a:ext cx="1257291" cy="1212302"/>
            </a:xfrm>
            <a:prstGeom prst="rect">
              <a:avLst/>
            </a:prstGeom>
          </p:spPr>
        </p:pic>
        <p:pic>
          <p:nvPicPr>
            <p:cNvPr id="16" name="Bilde 15" descr="Et bilde som inneholder fugl, tegning&#10;&#10;Automatisk generert beskrivelse">
              <a:extLst>
                <a:ext uri="{FF2B5EF4-FFF2-40B4-BE49-F238E27FC236}">
                  <a16:creationId xmlns:a16="http://schemas.microsoft.com/office/drawing/2014/main" id="{62ACD282-9C2E-784B-B00C-A371C10B8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59" b="89965" l="9778" r="90000">
                          <a14:foregroundMark x1="25444" y1="21655" x2="24556" y2="62500"/>
                          <a14:foregroundMark x1="29111" y1="46479" x2="62778" y2="20775"/>
                          <a14:foregroundMark x1="62778" y1="20775" x2="88000" y2="63028"/>
                          <a14:foregroundMark x1="88000" y1="63028" x2="15111" y2="75352"/>
                          <a14:foregroundMark x1="15111" y1="75352" x2="36444" y2="28873"/>
                          <a14:foregroundMark x1="26333" y1="17254" x2="11778" y2="70423"/>
                          <a14:foregroundMark x1="11778" y1="70423" x2="16222" y2="74120"/>
                          <a14:foregroundMark x1="33667" y1="27465" x2="12556" y2="36268"/>
                          <a14:foregroundMark x1="17111" y1="21655" x2="17111" y2="21655"/>
                          <a14:foregroundMark x1="13444" y1="24472" x2="13444" y2="24472"/>
                          <a14:foregroundMark x1="9778" y1="28873" x2="21000" y2="86444"/>
                          <a14:foregroundMark x1="21000" y1="86444" x2="47444" y2="72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481" y="4150895"/>
              <a:ext cx="1220013" cy="768157"/>
            </a:xfrm>
            <a:prstGeom prst="rect">
              <a:avLst/>
            </a:prstGeom>
          </p:spPr>
        </p:pic>
      </p:grpSp>
      <p:pic>
        <p:nvPicPr>
          <p:cNvPr id="7" name="Bilde 6" descr="Et bilde som inneholder objekt&#10;&#10;Automatisk generert beskrivelse">
            <a:extLst>
              <a:ext uri="{FF2B5EF4-FFF2-40B4-BE49-F238E27FC236}">
                <a16:creationId xmlns:a16="http://schemas.microsoft.com/office/drawing/2014/main" id="{1B6D43B9-7E4B-314B-8F4E-13D99626B91D}"/>
              </a:ext>
            </a:extLst>
          </p:cNvPr>
          <p:cNvPicPr/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54" b="94455" l="9896" r="89974">
                        <a14:foregroundMark x1="22786" y1="30693" x2="22786" y2="30693"/>
                        <a14:foregroundMark x1="23047" y1="35446" x2="23047" y2="35446"/>
                        <a14:foregroundMark x1="22266" y1="38812" x2="22266" y2="38812"/>
                        <a14:foregroundMark x1="21615" y1="41386" x2="21615" y2="41386"/>
                        <a14:foregroundMark x1="21615" y1="44950" x2="21615" y2="44950"/>
                        <a14:foregroundMark x1="22396" y1="40198" x2="22396" y2="40198"/>
                        <a14:foregroundMark x1="22396" y1="42376" x2="22396" y2="42376"/>
                        <a14:foregroundMark x1="21745" y1="48317" x2="21745" y2="48317"/>
                        <a14:foregroundMark x1="22005" y1="61386" x2="22005" y2="61386"/>
                        <a14:foregroundMark x1="22005" y1="64950" x2="22005" y2="64950"/>
                        <a14:foregroundMark x1="23828" y1="68119" x2="23828" y2="68119"/>
                        <a14:foregroundMark x1="24089" y1="72871" x2="24089" y2="72871"/>
                        <a14:foregroundMark x1="25521" y1="74455" x2="25521" y2="74455"/>
                        <a14:foregroundMark x1="28516" y1="79010" x2="28516" y2="79010"/>
                        <a14:foregroundMark x1="23698" y1="73267" x2="23698" y2="73267"/>
                        <a14:foregroundMark x1="22656" y1="70099" x2="22656" y2="70099"/>
                        <a14:foregroundMark x1="34766" y1="89109" x2="34766" y2="89109"/>
                        <a14:foregroundMark x1="37630" y1="89505" x2="37630" y2="89505"/>
                        <a14:foregroundMark x1="35417" y1="89505" x2="35417" y2="89505"/>
                        <a14:foregroundMark x1="44792" y1="92277" x2="44792" y2="92277"/>
                        <a14:foregroundMark x1="39974" y1="90693" x2="39974" y2="90693"/>
                        <a14:foregroundMark x1="39193" y1="91287" x2="39193" y2="91287"/>
                        <a14:foregroundMark x1="35547" y1="91287" x2="35547" y2="91287"/>
                        <a14:foregroundMark x1="40365" y1="93267" x2="40365" y2="93267"/>
                        <a14:foregroundMark x1="41276" y1="93267" x2="41276" y2="93267"/>
                        <a14:foregroundMark x1="43099" y1="93465" x2="43099" y2="93465"/>
                        <a14:foregroundMark x1="55469" y1="92871" x2="55469" y2="92871"/>
                        <a14:foregroundMark x1="49609" y1="94851" x2="49609" y2="94851"/>
                        <a14:foregroundMark x1="60286" y1="91881" x2="60286" y2="91881"/>
                        <a14:foregroundMark x1="66927" y1="87525" x2="66927" y2="87525"/>
                        <a14:foregroundMark x1="59245" y1="90297" x2="59245" y2="90297"/>
                        <a14:foregroundMark x1="61719" y1="90297" x2="61719" y2="90297"/>
                        <a14:foregroundMark x1="64844" y1="89505" x2="64844" y2="89505"/>
                        <a14:foregroundMark x1="56510" y1="94257" x2="56510" y2="94257"/>
                        <a14:foregroundMark x1="73047" y1="78218" x2="73047" y2="78218"/>
                        <a14:foregroundMark x1="75521" y1="70891" x2="75521" y2="70891"/>
                        <a14:foregroundMark x1="77214" y1="60396" x2="74089" y2="73267"/>
                        <a14:foregroundMark x1="74089" y1="73267" x2="73177" y2="74059"/>
                        <a14:foregroundMark x1="74870" y1="72475" x2="69531" y2="82970"/>
                        <a14:foregroundMark x1="69531" y1="82970" x2="69401" y2="82970"/>
                        <a14:foregroundMark x1="73568" y1="82772" x2="66536" y2="89703"/>
                        <a14:foregroundMark x1="66536" y1="89703" x2="61849" y2="91089"/>
                        <a14:foregroundMark x1="57292" y1="94455" x2="48698" y2="94851"/>
                        <a14:foregroundMark x1="68620" y1="18812" x2="70964" y2="31089"/>
                        <a14:foregroundMark x1="70964" y1="31089" x2="77214" y2="40396"/>
                        <a14:foregroundMark x1="77214" y1="40396" x2="80990" y2="41980"/>
                        <a14:foregroundMark x1="76172" y1="29307" x2="76042" y2="56040"/>
                        <a14:foregroundMark x1="76042" y1="56040" x2="79036" y2="66931"/>
                        <a14:foregroundMark x1="80339" y1="56634" x2="78255" y2="70693"/>
                        <a14:foregroundMark x1="78255" y1="70693" x2="73568" y2="79802"/>
                        <a14:foregroundMark x1="23307" y1="26535" x2="36849" y2="9307"/>
                        <a14:foregroundMark x1="36849" y1="9307" x2="58333" y2="5149"/>
                        <a14:foregroundMark x1="58333" y1="4554" x2="66797" y2="10297"/>
                        <a14:foregroundMark x1="66797" y1="10297" x2="75521" y2="21386"/>
                        <a14:foregroundMark x1="78646" y1="24554" x2="78646" y2="24554"/>
                        <a14:foregroundMark x1="78255" y1="25149" x2="78255" y2="25149"/>
                        <a14:foregroundMark x1="77344" y1="26535" x2="78385" y2="24950"/>
                        <a14:foregroundMark x1="79297" y1="24554" x2="79297" y2="24554"/>
                        <a14:foregroundMark x1="78776" y1="27129" x2="78776" y2="27129"/>
                        <a14:foregroundMark x1="73828" y1="20990" x2="81120" y2="21782"/>
                        <a14:foregroundMark x1="81120" y1="21386" x2="79948" y2="29307"/>
                        <a14:foregroundMark x1="81120" y1="22376" x2="80339" y2="29901"/>
                        <a14:backgroundMark x1="42057" y1="990" x2="42057" y2="990"/>
                        <a14:backgroundMark x1="44531" y1="1782" x2="44531" y2="1782"/>
                        <a14:backgroundMark x1="46615" y1="1782" x2="46615" y2="1782"/>
                        <a14:backgroundMark x1="50391" y1="1782" x2="50391" y2="1782"/>
                        <a14:backgroundMark x1="54167" y1="1386" x2="54167" y2="1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50" y="1291565"/>
            <a:ext cx="6525100" cy="428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89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22639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A347F8E7-940F-0445-9FFB-1B583CF2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Doughnut of Degrowth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17.12.2019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Communication Skills 1 - Assignment 2: Degrowth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0283-7005-4E0B-9969-4583CB852F66}" type="slidenum">
              <a:rPr lang="en-US" smtClean="0"/>
              <a:t>9</a:t>
            </a:fld>
            <a:endParaRPr lang="en-US"/>
          </a:p>
        </p:txBody>
      </p:sp>
      <p:pic>
        <p:nvPicPr>
          <p:cNvPr id="3" name="Bilde 2" descr="Et bilde som inneholder sitter, klokke&#10;&#10;Automatisk generert beskrivelse">
            <a:extLst>
              <a:ext uri="{FF2B5EF4-FFF2-40B4-BE49-F238E27FC236}">
                <a16:creationId xmlns:a16="http://schemas.microsoft.com/office/drawing/2014/main" id="{EE32EA1E-8BBB-6C44-AA55-E91C8E016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1" b="97751" l="6429" r="93429">
                        <a14:foregroundMark x1="42571" y1="6920" x2="58000" y2="8824"/>
                        <a14:foregroundMark x1="36571" y1="23183" x2="29857" y2="29758"/>
                        <a14:foregroundMark x1="35000" y1="21972" x2="26000" y2="30623"/>
                        <a14:foregroundMark x1="26000" y1="30623" x2="25857" y2="30623"/>
                        <a14:foregroundMark x1="35000" y1="22318" x2="39143" y2="27509"/>
                        <a14:foregroundMark x1="32429" y1="22837" x2="28143" y2="34429"/>
                        <a14:foregroundMark x1="28143" y1="34429" x2="27571" y2="34429"/>
                        <a14:foregroundMark x1="24571" y1="37889" x2="24286" y2="56574"/>
                        <a14:foregroundMark x1="21429" y1="44118" x2="19143" y2="70934"/>
                        <a14:foregroundMark x1="15000" y1="34083" x2="14143" y2="67820"/>
                        <a14:foregroundMark x1="15714" y1="28547" x2="23000" y2="40484"/>
                        <a14:foregroundMark x1="23000" y1="40484" x2="29429" y2="37197"/>
                        <a14:foregroundMark x1="14714" y1="35986" x2="11143" y2="77682"/>
                        <a14:foregroundMark x1="8286" y1="63149" x2="9286" y2="71453"/>
                        <a14:foregroundMark x1="11571" y1="80277" x2="19714" y2="88581"/>
                        <a14:foregroundMark x1="19714" y1="88581" x2="19857" y2="88927"/>
                        <a14:foregroundMark x1="18857" y1="88927" x2="21857" y2="92388"/>
                        <a14:foregroundMark x1="33000" y1="89619" x2="52000" y2="92734"/>
                        <a14:foregroundMark x1="38857" y1="5017" x2="59857" y2="3287"/>
                        <a14:foregroundMark x1="35571" y1="25087" x2="28857" y2="31661"/>
                        <a14:foregroundMark x1="38143" y1="23875" x2="31143" y2="24048"/>
                        <a14:foregroundMark x1="35571" y1="20934" x2="37571" y2="19204"/>
                        <a14:foregroundMark x1="34000" y1="21972" x2="38143" y2="23529"/>
                        <a14:foregroundMark x1="34571" y1="20761" x2="37571" y2="23529"/>
                        <a14:foregroundMark x1="36286" y1="9170" x2="40714" y2="20069"/>
                        <a14:foregroundMark x1="36571" y1="7266" x2="36571" y2="7266"/>
                        <a14:foregroundMark x1="35286" y1="10727" x2="33571" y2="21626"/>
                        <a14:foregroundMark x1="33714" y1="11592" x2="24714" y2="27509"/>
                        <a14:foregroundMark x1="29857" y1="17474" x2="19857" y2="34948"/>
                        <a14:foregroundMark x1="16571" y1="31315" x2="20143" y2="31661"/>
                        <a14:foregroundMark x1="14143" y1="29758" x2="17571" y2="30277"/>
                        <a14:foregroundMark x1="14000" y1="30104" x2="13714" y2="37889"/>
                        <a14:foregroundMark x1="13714" y1="29412" x2="10571" y2="65225"/>
                        <a14:foregroundMark x1="12714" y1="27855" x2="9286" y2="58478"/>
                        <a14:foregroundMark x1="9286" y1="58478" x2="9286" y2="63149"/>
                        <a14:foregroundMark x1="11571" y1="28720" x2="23714" y2="32180"/>
                        <a14:foregroundMark x1="80714" y1="31661" x2="73429" y2="36851"/>
                        <a14:foregroundMark x1="79857" y1="28201" x2="81429" y2="39100"/>
                        <a14:foregroundMark x1="79857" y1="28201" x2="83286" y2="37197"/>
                        <a14:foregroundMark x1="81714" y1="36851" x2="78286" y2="48962"/>
                        <a14:foregroundMark x1="78286" y1="48962" x2="78286" y2="49308"/>
                        <a14:foregroundMark x1="78286" y1="49135" x2="84000" y2="53114"/>
                        <a14:foregroundMark x1="79571" y1="36505" x2="83000" y2="60554"/>
                        <a14:foregroundMark x1="61143" y1="22491" x2="73429" y2="31315"/>
                        <a14:foregroundMark x1="64143" y1="20069" x2="77000" y2="29066"/>
                        <a14:foregroundMark x1="60857" y1="16609" x2="64429" y2="27855"/>
                        <a14:foregroundMark x1="64714" y1="10035" x2="61571" y2="23875"/>
                        <a14:foregroundMark x1="61571" y1="23875" x2="61286" y2="24394"/>
                        <a14:foregroundMark x1="61571" y1="11592" x2="75429" y2="28547"/>
                        <a14:foregroundMark x1="63714" y1="11592" x2="78000" y2="30796"/>
                        <a14:foregroundMark x1="78000" y1="30796" x2="78143" y2="30969"/>
                        <a14:foregroundMark x1="76286" y1="28201" x2="81714" y2="30104"/>
                        <a14:foregroundMark x1="67286" y1="26298" x2="69571" y2="26644"/>
                        <a14:foregroundMark x1="67571" y1="23529" x2="71857" y2="27509"/>
                        <a14:foregroundMark x1="82000" y1="31661" x2="83429" y2="46540"/>
                        <a14:foregroundMark x1="82429" y1="34948" x2="82143" y2="57439"/>
                        <a14:foregroundMark x1="83000" y1="39446" x2="83714" y2="60554"/>
                        <a14:foregroundMark x1="91714" y1="64360" x2="91714" y2="74567"/>
                        <a14:foregroundMark x1="62143" y1="82526" x2="48429" y2="86851"/>
                        <a14:foregroundMark x1="51286" y1="86505" x2="61714" y2="84429"/>
                        <a14:foregroundMark x1="61714" y1="84429" x2="67000" y2="79239"/>
                        <a14:foregroundMark x1="68000" y1="78028" x2="51000" y2="90311"/>
                        <a14:foregroundMark x1="50571" y1="90830" x2="61429" y2="87543"/>
                        <a14:foregroundMark x1="61429" y1="87543" x2="70571" y2="78374"/>
                        <a14:foregroundMark x1="70571" y1="78028" x2="65714" y2="85813"/>
                        <a14:foregroundMark x1="71429" y1="80623" x2="61286" y2="88062"/>
                        <a14:foregroundMark x1="63857" y1="12630" x2="74000" y2="20069"/>
                        <a14:foregroundMark x1="74000" y1="20069" x2="80714" y2="29585"/>
                        <a14:foregroundMark x1="80714" y1="29585" x2="81429" y2="30104"/>
                        <a14:foregroundMark x1="47143" y1="3287" x2="51000" y2="3460"/>
                        <a14:foregroundMark x1="35000" y1="8824" x2="18857" y2="32526"/>
                        <a14:foregroundMark x1="32714" y1="11073" x2="18000" y2="28547"/>
                        <a14:foregroundMark x1="23143" y1="20934" x2="16571" y2="29066"/>
                        <a14:foregroundMark x1="18000" y1="24048" x2="11857" y2="31315"/>
                        <a14:foregroundMark x1="15429" y1="26644" x2="25286" y2="16263"/>
                        <a14:foregroundMark x1="30429" y1="12284" x2="28429" y2="15744"/>
                        <a14:foregroundMark x1="34000" y1="8478" x2="35286" y2="8824"/>
                        <a14:foregroundMark x1="35857" y1="6055" x2="33000" y2="8824"/>
                        <a14:foregroundMark x1="35286" y1="7266" x2="29429" y2="14187"/>
                        <a14:foregroundMark x1="30143" y1="12284" x2="26286" y2="17474"/>
                        <a14:foregroundMark x1="32429" y1="10035" x2="31000" y2="10381"/>
                        <a14:foregroundMark x1="28502" y1="13841" x2="27571" y2="15052"/>
                        <a14:foregroundMark x1="31429" y1="10035" x2="28502" y2="13841"/>
                        <a14:foregroundMark x1="54143" y1="1903" x2="48143" y2="3287"/>
                        <a14:foregroundMark x1="82714" y1="30623" x2="88000" y2="54498"/>
                        <a14:foregroundMark x1="88000" y1="54498" x2="88571" y2="61938"/>
                        <a14:foregroundMark x1="84000" y1="27855" x2="91000" y2="63495"/>
                        <a14:foregroundMark x1="64714" y1="5709" x2="85000" y2="30104"/>
                        <a14:foregroundMark x1="72857" y1="15052" x2="84143" y2="24048"/>
                        <a14:foregroundMark x1="84143" y1="24048" x2="89143" y2="35813"/>
                        <a14:foregroundMark x1="89143" y1="35813" x2="91714" y2="63668"/>
                        <a14:foregroundMark x1="75714" y1="86159" x2="48427" y2="96433"/>
                        <a14:foregroundMark x1="48143" y1="96194" x2="59429" y2="96021"/>
                        <a14:foregroundMark x1="59429" y1="96021" x2="78571" y2="85121"/>
                        <a14:foregroundMark x1="78571" y1="85121" x2="78571" y2="84948"/>
                        <a14:foregroundMark x1="10286" y1="30623" x2="6714" y2="61592"/>
                        <a14:foregroundMark x1="9571" y1="32180" x2="15429" y2="20242"/>
                        <a14:foregroundMark x1="15429" y1="20242" x2="16286" y2="21280"/>
                        <a14:foregroundMark x1="27927" y1="13841" x2="19714" y2="22664"/>
                        <a14:foregroundMark x1="28571" y1="13149" x2="27927" y2="13841"/>
                        <a14:foregroundMark x1="19714" y1="22664" x2="19143" y2="22837"/>
                        <a14:foregroundMark x1="20571" y1="19377" x2="14429" y2="20761"/>
                        <a14:foregroundMark x1="64714" y1="6920" x2="82714" y2="18858"/>
                        <a14:foregroundMark x1="82714" y1="18858" x2="85857" y2="23875"/>
                        <a14:foregroundMark x1="64714" y1="5017" x2="72857" y2="10035"/>
                        <a14:foregroundMark x1="72857" y1="9689" x2="82286" y2="14879"/>
                        <a14:foregroundMark x1="82286" y1="14879" x2="89857" y2="24221"/>
                        <a14:foregroundMark x1="89857" y1="24221" x2="94571" y2="52422"/>
                        <a14:foregroundMark x1="94571" y1="52422" x2="93571" y2="68339"/>
                        <a14:foregroundMark x1="93571" y1="68339" x2="91429" y2="75260"/>
                        <a14:foregroundMark x1="25000" y1="87197" x2="26900" y2="89220"/>
                        <a14:foregroundMark x1="34286" y1="6055" x2="28143" y2="11246"/>
                        <a14:foregroundMark x1="35286" y1="5709" x2="26857" y2="10727"/>
                        <a14:foregroundMark x1="24480" y1="13495" x2="27286" y2="11938"/>
                        <a14:foregroundMark x1="23857" y1="13841" x2="24480" y2="13495"/>
                        <a14:foregroundMark x1="22922" y1="14360" x2="23857" y2="13841"/>
                        <a14:foregroundMark x1="20429" y1="15744" x2="22922" y2="14360"/>
                        <a14:foregroundMark x1="22546" y1="14360" x2="20143" y2="16263"/>
                        <a14:foregroundMark x1="23201" y1="13841" x2="22546" y2="14360"/>
                        <a14:foregroundMark x1="23638" y1="13495" x2="23201" y2="13841"/>
                        <a14:foregroundMark x1="27571" y1="10381" x2="23638" y2="13495"/>
                        <a14:foregroundMark x1="58000" y1="47232" x2="58286" y2="49308"/>
                        <a14:backgroundMark x1="22143" y1="14360" x2="22143" y2="14360"/>
                        <a14:backgroundMark x1="23714" y1="13841" x2="23714" y2="13841"/>
                        <a14:backgroundMark x1="23714" y1="13841" x2="23714" y2="13841"/>
                        <a14:backgroundMark x1="24571" y1="13841" x2="24571" y2="13841"/>
                        <a14:backgroundMark x1="25286" y1="13841" x2="25286" y2="13841"/>
                        <a14:backgroundMark x1="26286" y1="13841" x2="26286" y2="13841"/>
                        <a14:backgroundMark x1="25286" y1="13495" x2="25286" y2="13495"/>
                        <a14:backgroundMark x1="23143" y1="13495" x2="23143" y2="13495"/>
                        <a14:backgroundMark x1="22143" y1="13841" x2="22143" y2="13841"/>
                        <a14:backgroundMark x1="24000" y1="13841" x2="24000" y2="13841"/>
                        <a14:backgroundMark x1="24286" y1="13841" x2="24286" y2="13841"/>
                        <a14:backgroundMark x1="25857" y1="13841" x2="25857" y2="13841"/>
                        <a14:backgroundMark x1="27143" y1="88927" x2="37000" y2="96713"/>
                        <a14:backgroundMark x1="37000" y1="96713" x2="47286" y2="99654"/>
                        <a14:backgroundMark x1="47286" y1="99654" x2="49714" y2="98962"/>
                        <a14:backgroundMark x1="49429" y1="98270" x2="44286" y2="98616"/>
                        <a14:backgroundMark x1="49429" y1="98616" x2="49429" y2="98616"/>
                        <a14:backgroundMark x1="78857" y1="97751" x2="49429" y2="99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50" y="1500503"/>
            <a:ext cx="4671100" cy="3856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693990"/>
      </p:ext>
    </p:extLst>
  </p:cSld>
  <p:clrMapOvr>
    <a:masterClrMapping/>
  </p:clrMapOvr>
</p:sld>
</file>

<file path=ppt/theme/theme1.xml><?xml version="1.0" encoding="utf-8"?>
<a:theme xmlns:a="http://schemas.openxmlformats.org/drawingml/2006/main" name="Schlagzeilen">
  <a:themeElements>
    <a:clrScheme name="Schlagzeilen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Schlagzeilen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Schlagzeilen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726</Words>
  <Application>Microsoft Macintosh PowerPoint</Application>
  <PresentationFormat>Skjermfremvisning (4:3)</PresentationFormat>
  <Paragraphs>82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Schoolbook</vt:lpstr>
      <vt:lpstr>Corbel</vt:lpstr>
      <vt:lpstr>Schlagzeilen</vt:lpstr>
      <vt:lpstr>Degrowth  Communication Skills 1  Assignment 2 </vt:lpstr>
      <vt:lpstr>Progress = Growth ?</vt:lpstr>
      <vt:lpstr>World GDP</vt:lpstr>
      <vt:lpstr>World Population</vt:lpstr>
      <vt:lpstr>Increase in Temperature</vt:lpstr>
      <vt:lpstr>Progress = Degrowth </vt:lpstr>
      <vt:lpstr>Measure of Growth</vt:lpstr>
      <vt:lpstr>Doughnut of Degrowth</vt:lpstr>
      <vt:lpstr>Doughnut of Degrowth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Degrowth Communication Skills 1  Assignment 2 </dc:title>
  <dc:creator>Eirik Dobloug Haandlykken</dc:creator>
  <cp:lastModifiedBy>Eirik Dobloug Haandlykken</cp:lastModifiedBy>
  <cp:revision>8</cp:revision>
  <dcterms:created xsi:type="dcterms:W3CDTF">2019-12-16T16:54:14Z</dcterms:created>
  <dcterms:modified xsi:type="dcterms:W3CDTF">2019-12-17T10:20:58Z</dcterms:modified>
</cp:coreProperties>
</file>