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52FF6-B37D-48F5-AE93-048E11BD591A}" type="datetimeFigureOut">
              <a:rPr lang="en-US" smtClean="0"/>
              <a:pPr/>
              <a:t>12/15/2016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09CE0-A790-4AB5-A730-9E081E8845E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09CE0-A790-4AB5-A730-9E081E8845EA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29631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64267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96826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25418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17828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0182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02176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57999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05434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83722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6346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D08BB-E1B9-4E89-A0B4-C0C8D9D31A8E}" type="datetimeFigureOut">
              <a:rPr lang="de-DE" smtClean="0"/>
              <a:pPr/>
              <a:t>15.12.2016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11931-5BC3-4447-AC0C-C1B1BEFA953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857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stars</a:t>
            </a:r>
            <a:r>
              <a:rPr lang="de-DE" dirty="0"/>
              <a:t> </a:t>
            </a:r>
            <a:r>
              <a:rPr lang="de-DE" dirty="0" smtClean="0"/>
              <a:t>–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happens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stars</a:t>
            </a:r>
            <a:r>
              <a:rPr lang="de-DE" dirty="0" smtClean="0"/>
              <a:t> </a:t>
            </a:r>
            <a:r>
              <a:rPr lang="de-DE" dirty="0" err="1" smtClean="0"/>
              <a:t>run</a:t>
            </a:r>
            <a:r>
              <a:rPr lang="de-DE" dirty="0" smtClean="0"/>
              <a:t> out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fuel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 Maximilian Kunz</a:t>
            </a:r>
          </a:p>
          <a:p>
            <a:r>
              <a:rPr lang="de-DE" dirty="0" smtClean="0"/>
              <a:t>Seyed </a:t>
            </a:r>
            <a:r>
              <a:rPr lang="de-DE" dirty="0"/>
              <a:t>M</a:t>
            </a:r>
            <a:r>
              <a:rPr lang="de-DE" dirty="0" smtClean="0"/>
              <a:t>ohammad Reza </a:t>
            </a:r>
            <a:r>
              <a:rPr lang="de-DE" dirty="0"/>
              <a:t>Attar </a:t>
            </a:r>
            <a:r>
              <a:rPr lang="de-DE" dirty="0" err="1" smtClean="0"/>
              <a:t>Seyedi</a:t>
            </a:r>
            <a:endParaRPr lang="de-DE" dirty="0" smtClean="0"/>
          </a:p>
          <a:p>
            <a:r>
              <a:rPr lang="de-DE" dirty="0" err="1"/>
              <a:t>Abhishek</a:t>
            </a:r>
            <a:r>
              <a:rPr lang="de-DE" dirty="0"/>
              <a:t> </a:t>
            </a:r>
            <a:r>
              <a:rPr lang="de-DE" dirty="0" err="1"/>
              <a:t>Tanwar</a:t>
            </a:r>
            <a:endParaRPr lang="de-DE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="" xmlns:p14="http://schemas.microsoft.com/office/powerpoint/2010/main" val="7592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8596" y="1857364"/>
            <a:ext cx="7772400" cy="2441583"/>
          </a:xfrm>
        </p:spPr>
        <p:txBody>
          <a:bodyPr>
            <a:noAutofit/>
          </a:bodyPr>
          <a:lstStyle/>
          <a:p>
            <a:r>
              <a:rPr lang="en-US" sz="6000" dirty="0" smtClean="0"/>
              <a:t>THANK YOU!</a:t>
            </a:r>
            <a:endParaRPr lang="en-IN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Introduction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2771800" y="2204864"/>
            <a:ext cx="3456384" cy="35283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rechts 8"/>
          <p:cNvSpPr/>
          <p:nvPr/>
        </p:nvSpPr>
        <p:spPr>
          <a:xfrm>
            <a:off x="1691680" y="3789040"/>
            <a:ext cx="10801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 nach rechts 9"/>
          <p:cNvSpPr/>
          <p:nvPr/>
        </p:nvSpPr>
        <p:spPr>
          <a:xfrm rot="16200000">
            <a:off x="4031940" y="6021288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/>
          <p:cNvSpPr/>
          <p:nvPr/>
        </p:nvSpPr>
        <p:spPr>
          <a:xfrm rot="5400000">
            <a:off x="3997088" y="1519637"/>
            <a:ext cx="1002038" cy="356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rechts 11"/>
          <p:cNvSpPr/>
          <p:nvPr/>
        </p:nvSpPr>
        <p:spPr>
          <a:xfrm rot="10800000">
            <a:off x="6228184" y="3761420"/>
            <a:ext cx="115212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>
            <a:off x="5004048" y="3789040"/>
            <a:ext cx="10801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 rot="5400000">
            <a:off x="4000857" y="4976020"/>
            <a:ext cx="1002038" cy="356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 rot="10800000">
            <a:off x="2960010" y="3789040"/>
            <a:ext cx="115212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rechts 15"/>
          <p:cNvSpPr/>
          <p:nvPr/>
        </p:nvSpPr>
        <p:spPr>
          <a:xfrm rot="16200000">
            <a:off x="3948882" y="2564903"/>
            <a:ext cx="10801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1547664" y="3479171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Gravitation</a:t>
            </a:r>
            <a:endParaRPr lang="de-DE" sz="2000" dirty="0"/>
          </a:p>
        </p:txBody>
      </p:sp>
      <p:sp>
        <p:nvSpPr>
          <p:cNvPr id="19" name="Textfeld 18"/>
          <p:cNvSpPr txBox="1"/>
          <p:nvPr/>
        </p:nvSpPr>
        <p:spPr>
          <a:xfrm>
            <a:off x="6262231" y="345954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Gravitation</a:t>
            </a:r>
            <a:endParaRPr lang="de-DE" sz="2000" dirty="0"/>
          </a:p>
        </p:txBody>
      </p:sp>
      <p:sp>
        <p:nvSpPr>
          <p:cNvPr id="20" name="Textfeld 19"/>
          <p:cNvSpPr txBox="1"/>
          <p:nvPr/>
        </p:nvSpPr>
        <p:spPr>
          <a:xfrm>
            <a:off x="4518051" y="120568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Gravitation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4581484" y="631393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Gravitation</a:t>
            </a:r>
            <a:endParaRPr lang="de-DE" sz="2000" dirty="0"/>
          </a:p>
        </p:txBody>
      </p:sp>
      <p:sp>
        <p:nvSpPr>
          <p:cNvPr id="22" name="Textfeld 21"/>
          <p:cNvSpPr txBox="1"/>
          <p:nvPr/>
        </p:nvSpPr>
        <p:spPr>
          <a:xfrm>
            <a:off x="3689959" y="3459545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Radiation </a:t>
            </a:r>
            <a:r>
              <a:rPr lang="de-DE" sz="2000" dirty="0" err="1" smtClean="0"/>
              <a:t>pressure</a:t>
            </a:r>
            <a:endParaRPr lang="de-DE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1697772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Equilibrium</a:t>
            </a:r>
            <a:endParaRPr lang="de-DE" b="1" dirty="0"/>
          </a:p>
        </p:txBody>
      </p:sp>
    </p:spTree>
    <p:extLst>
      <p:ext uri="{BB962C8B-B14F-4D97-AF65-F5344CB8AC3E}">
        <p14:creationId xmlns="" xmlns:p14="http://schemas.microsoft.com/office/powerpoint/2010/main" val="376168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Introduction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Increased</a:t>
            </a:r>
            <a:r>
              <a:rPr lang="de-DE" dirty="0" smtClean="0"/>
              <a:t> </a:t>
            </a:r>
            <a:r>
              <a:rPr lang="de-DE" dirty="0" err="1" smtClean="0"/>
              <a:t>temp</a:t>
            </a:r>
            <a:r>
              <a:rPr lang="de-DE" dirty="0" smtClean="0"/>
              <a:t>.</a:t>
            </a:r>
          </a:p>
          <a:p>
            <a:r>
              <a:rPr lang="de-DE" dirty="0" smtClean="0"/>
              <a:t>Sparks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fusion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3329919" y="2756175"/>
            <a:ext cx="2376264" cy="242577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rechts 8"/>
          <p:cNvSpPr/>
          <p:nvPr/>
        </p:nvSpPr>
        <p:spPr>
          <a:xfrm>
            <a:off x="1691680" y="3789040"/>
            <a:ext cx="108012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 nach rechts 9"/>
          <p:cNvSpPr/>
          <p:nvPr/>
        </p:nvSpPr>
        <p:spPr>
          <a:xfrm rot="16200000">
            <a:off x="4031940" y="6021288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/>
          <p:cNvSpPr/>
          <p:nvPr/>
        </p:nvSpPr>
        <p:spPr>
          <a:xfrm rot="5400000">
            <a:off x="4034802" y="1894496"/>
            <a:ext cx="1002038" cy="356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rechts 11"/>
          <p:cNvSpPr/>
          <p:nvPr/>
        </p:nvSpPr>
        <p:spPr>
          <a:xfrm rot="10800000">
            <a:off x="6143636" y="3786190"/>
            <a:ext cx="115212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>
            <a:off x="5346143" y="3772955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rechts 13"/>
          <p:cNvSpPr/>
          <p:nvPr/>
        </p:nvSpPr>
        <p:spPr>
          <a:xfrm rot="5400000">
            <a:off x="4324893" y="4826827"/>
            <a:ext cx="353965" cy="3562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rechts 14"/>
          <p:cNvSpPr/>
          <p:nvPr/>
        </p:nvSpPr>
        <p:spPr>
          <a:xfrm rot="10800000">
            <a:off x="3329919" y="378904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rechts 15"/>
          <p:cNvSpPr/>
          <p:nvPr/>
        </p:nvSpPr>
        <p:spPr>
          <a:xfrm rot="16200000">
            <a:off x="4321855" y="2756175"/>
            <a:ext cx="360041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1547664" y="3479171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Gravitation</a:t>
            </a:r>
            <a:endParaRPr lang="de-DE" sz="2000" dirty="0"/>
          </a:p>
        </p:txBody>
      </p:sp>
      <p:sp>
        <p:nvSpPr>
          <p:cNvPr id="19" name="Textfeld 18"/>
          <p:cNvSpPr txBox="1"/>
          <p:nvPr/>
        </p:nvSpPr>
        <p:spPr>
          <a:xfrm>
            <a:off x="6262231" y="345954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Gravitation</a:t>
            </a:r>
            <a:endParaRPr lang="de-DE" sz="2000" dirty="0"/>
          </a:p>
        </p:txBody>
      </p:sp>
      <p:sp>
        <p:nvSpPr>
          <p:cNvPr id="20" name="Textfeld 19"/>
          <p:cNvSpPr txBox="1"/>
          <p:nvPr/>
        </p:nvSpPr>
        <p:spPr>
          <a:xfrm>
            <a:off x="4643438" y="178592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Gravitation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4581484" y="631393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Gravitation</a:t>
            </a:r>
            <a:endParaRPr lang="de-DE" sz="2000" dirty="0"/>
          </a:p>
        </p:txBody>
      </p:sp>
      <p:sp>
        <p:nvSpPr>
          <p:cNvPr id="22" name="Textfeld 21"/>
          <p:cNvSpPr txBox="1"/>
          <p:nvPr/>
        </p:nvSpPr>
        <p:spPr>
          <a:xfrm>
            <a:off x="3689959" y="3459545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Radiation </a:t>
            </a:r>
            <a:r>
              <a:rPr lang="de-DE" sz="2000" dirty="0" err="1" smtClean="0"/>
              <a:t>pressure</a:t>
            </a:r>
            <a:endParaRPr lang="de-DE" sz="2000" dirty="0"/>
          </a:p>
        </p:txBody>
      </p:sp>
    </p:spTree>
    <p:extLst>
      <p:ext uri="{BB962C8B-B14F-4D97-AF65-F5344CB8AC3E}">
        <p14:creationId xmlns="" xmlns:p14="http://schemas.microsoft.com/office/powerpoint/2010/main" val="9515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6891" y="27856"/>
            <a:ext cx="8229600" cy="1143000"/>
          </a:xfrm>
        </p:spPr>
        <p:txBody>
          <a:bodyPr/>
          <a:lstStyle/>
          <a:p>
            <a:r>
              <a:rPr lang="de-DE" dirty="0" err="1" smtClean="0"/>
              <a:t>Flowchart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452399" y="2826433"/>
            <a:ext cx="1537122" cy="14547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rechts 16"/>
          <p:cNvSpPr/>
          <p:nvPr/>
        </p:nvSpPr>
        <p:spPr>
          <a:xfrm>
            <a:off x="1509170" y="3468610"/>
            <a:ext cx="480351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rechts 17"/>
          <p:cNvSpPr/>
          <p:nvPr/>
        </p:nvSpPr>
        <p:spPr>
          <a:xfrm rot="5400000">
            <a:off x="1014391" y="2540643"/>
            <a:ext cx="413137" cy="158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rechts 18"/>
          <p:cNvSpPr/>
          <p:nvPr/>
        </p:nvSpPr>
        <p:spPr>
          <a:xfrm rot="10800000">
            <a:off x="2011808" y="3479581"/>
            <a:ext cx="512374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rechts 19"/>
          <p:cNvSpPr/>
          <p:nvPr/>
        </p:nvSpPr>
        <p:spPr>
          <a:xfrm>
            <a:off x="-27952" y="3479580"/>
            <a:ext cx="480351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 nach rechts 20"/>
          <p:cNvSpPr/>
          <p:nvPr/>
        </p:nvSpPr>
        <p:spPr>
          <a:xfrm rot="5400000">
            <a:off x="1038230" y="3995380"/>
            <a:ext cx="413137" cy="158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 rot="10800000">
            <a:off x="480515" y="3479580"/>
            <a:ext cx="512374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 rot="16200000">
            <a:off x="1010378" y="2969038"/>
            <a:ext cx="445327" cy="160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 nach rechts 27"/>
          <p:cNvSpPr/>
          <p:nvPr/>
        </p:nvSpPr>
        <p:spPr>
          <a:xfrm rot="16200000">
            <a:off x="1022973" y="4423774"/>
            <a:ext cx="445327" cy="160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 nach rechts 31"/>
          <p:cNvSpPr/>
          <p:nvPr/>
        </p:nvSpPr>
        <p:spPr>
          <a:xfrm>
            <a:off x="2699792" y="3421752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4355976" y="3159976"/>
            <a:ext cx="839142" cy="78765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>
            <a:off x="2160265" y="3927226"/>
            <a:ext cx="2348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Densify</a:t>
            </a:r>
            <a:r>
              <a:rPr lang="de-DE" sz="2000" b="1" dirty="0" smtClean="0"/>
              <a:t> + </a:t>
            </a:r>
            <a:r>
              <a:rPr lang="de-DE" sz="2000" b="1" dirty="0" err="1" smtClean="0"/>
              <a:t>heat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increase</a:t>
            </a:r>
            <a:endParaRPr lang="de-DE" sz="2000" b="1" dirty="0"/>
          </a:p>
        </p:txBody>
      </p:sp>
      <p:sp>
        <p:nvSpPr>
          <p:cNvPr id="35" name="Pfeil nach rechts 34"/>
          <p:cNvSpPr/>
          <p:nvPr/>
        </p:nvSpPr>
        <p:spPr>
          <a:xfrm rot="19415618">
            <a:off x="5125802" y="2627799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Pfeil nach rechts 35"/>
          <p:cNvSpPr/>
          <p:nvPr/>
        </p:nvSpPr>
        <p:spPr>
          <a:xfrm rot="1705373">
            <a:off x="5180484" y="4032090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6468398" y="1836953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Heat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sufficient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new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fusion</a:t>
            </a:r>
            <a:endParaRPr lang="de-DE" sz="2000" b="1" dirty="0"/>
          </a:p>
        </p:txBody>
      </p:sp>
      <p:sp>
        <p:nvSpPr>
          <p:cNvPr id="39" name="Nach rechts gekrümmter Pfeil 38"/>
          <p:cNvSpPr/>
          <p:nvPr/>
        </p:nvSpPr>
        <p:spPr>
          <a:xfrm rot="4897602">
            <a:off x="3673076" y="-502961"/>
            <a:ext cx="829021" cy="4604848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900564" y="4869160"/>
            <a:ext cx="3063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Contraction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stopped</a:t>
            </a:r>
            <a:r>
              <a:rPr lang="de-DE" sz="2000" b="1" dirty="0" smtClean="0"/>
              <a:t> </a:t>
            </a:r>
            <a:r>
              <a:rPr lang="en-US" sz="2000" b="1" dirty="0" smtClean="0"/>
              <a:t>by physical barrier (Star will remain in this state)</a:t>
            </a:r>
            <a:r>
              <a:rPr lang="de-DE" sz="2000" b="1" dirty="0" smtClean="0"/>
              <a:t> </a:t>
            </a:r>
            <a:endParaRPr lang="de-DE" sz="2000" b="1" dirty="0"/>
          </a:p>
        </p:txBody>
      </p:sp>
    </p:spTree>
    <p:extLst>
      <p:ext uri="{BB962C8B-B14F-4D97-AF65-F5344CB8AC3E}">
        <p14:creationId xmlns="" xmlns:p14="http://schemas.microsoft.com/office/powerpoint/2010/main" val="18208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714" y="26064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1. Scenario: Stars 0,5-1 sun masses</a:t>
            </a:r>
            <a:endParaRPr lang="de-DE" dirty="0"/>
          </a:p>
        </p:txBody>
      </p:sp>
      <p:sp>
        <p:nvSpPr>
          <p:cNvPr id="19" name="Ellipse 18"/>
          <p:cNvSpPr/>
          <p:nvPr/>
        </p:nvSpPr>
        <p:spPr>
          <a:xfrm>
            <a:off x="403424" y="3049096"/>
            <a:ext cx="1537122" cy="14547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rechts 19"/>
          <p:cNvSpPr/>
          <p:nvPr/>
        </p:nvSpPr>
        <p:spPr>
          <a:xfrm>
            <a:off x="1460195" y="3691273"/>
            <a:ext cx="480351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 nach rechts 20"/>
          <p:cNvSpPr/>
          <p:nvPr/>
        </p:nvSpPr>
        <p:spPr>
          <a:xfrm rot="5400000">
            <a:off x="965416" y="2763306"/>
            <a:ext cx="413137" cy="158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 rot="10800000">
            <a:off x="1962833" y="3702244"/>
            <a:ext cx="512374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>
            <a:off x="-76927" y="3702243"/>
            <a:ext cx="480351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 rot="5400000">
            <a:off x="989255" y="4218043"/>
            <a:ext cx="413137" cy="158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 rot="10800000">
            <a:off x="431540" y="3702243"/>
            <a:ext cx="512374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 nach rechts 25"/>
          <p:cNvSpPr/>
          <p:nvPr/>
        </p:nvSpPr>
        <p:spPr>
          <a:xfrm rot="16200000">
            <a:off x="961403" y="3191701"/>
            <a:ext cx="445327" cy="160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Pfeil nach rechts 26"/>
          <p:cNvSpPr/>
          <p:nvPr/>
        </p:nvSpPr>
        <p:spPr>
          <a:xfrm rot="16200000">
            <a:off x="973998" y="4646437"/>
            <a:ext cx="445327" cy="160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 nach rechts 27"/>
          <p:cNvSpPr/>
          <p:nvPr/>
        </p:nvSpPr>
        <p:spPr>
          <a:xfrm>
            <a:off x="2650817" y="3644415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4307001" y="3382639"/>
            <a:ext cx="839142" cy="78765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2111290" y="4149889"/>
            <a:ext cx="2348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Densify</a:t>
            </a:r>
            <a:r>
              <a:rPr lang="de-DE" sz="2000" b="1" dirty="0" smtClean="0"/>
              <a:t> + </a:t>
            </a:r>
            <a:r>
              <a:rPr lang="de-DE" sz="2000" b="1" dirty="0" err="1" smtClean="0"/>
              <a:t>heat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increase</a:t>
            </a:r>
            <a:endParaRPr lang="de-DE" sz="2000" b="1" dirty="0"/>
          </a:p>
        </p:txBody>
      </p:sp>
      <p:sp>
        <p:nvSpPr>
          <p:cNvPr id="31" name="Pfeil nach rechts 30"/>
          <p:cNvSpPr/>
          <p:nvPr/>
        </p:nvSpPr>
        <p:spPr>
          <a:xfrm rot="19415618">
            <a:off x="5076827" y="2850462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Pfeil nach rechts 31"/>
          <p:cNvSpPr/>
          <p:nvPr/>
        </p:nvSpPr>
        <p:spPr>
          <a:xfrm rot="1705373">
            <a:off x="5131509" y="4254753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>
            <a:off x="6419423" y="2059616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Heat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sufficient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new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fusion</a:t>
            </a:r>
            <a:endParaRPr lang="de-DE" sz="2000" b="1" dirty="0"/>
          </a:p>
        </p:txBody>
      </p:sp>
      <p:sp>
        <p:nvSpPr>
          <p:cNvPr id="34" name="Nach rechts gekrümmter Pfeil 33"/>
          <p:cNvSpPr/>
          <p:nvPr/>
        </p:nvSpPr>
        <p:spPr>
          <a:xfrm rot="4897602">
            <a:off x="3624101" y="-280298"/>
            <a:ext cx="829021" cy="4604848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851589" y="4874678"/>
            <a:ext cx="3063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Contraction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stopped</a:t>
            </a:r>
            <a:r>
              <a:rPr lang="de-DE" sz="2000" b="1" dirty="0" smtClean="0"/>
              <a:t> </a:t>
            </a:r>
            <a:r>
              <a:rPr lang="en-US" sz="2000" b="1" dirty="0" smtClean="0"/>
              <a:t>by physical barrier (Star will remain in this state)</a:t>
            </a:r>
            <a:r>
              <a:rPr lang="de-DE" sz="2000" b="1" dirty="0" smtClean="0"/>
              <a:t> </a:t>
            </a:r>
            <a:endParaRPr lang="de-DE" sz="2000" b="1" dirty="0"/>
          </a:p>
        </p:txBody>
      </p:sp>
      <p:sp>
        <p:nvSpPr>
          <p:cNvPr id="36" name="Textfeld 35"/>
          <p:cNvSpPr txBox="1"/>
          <p:nvPr/>
        </p:nvSpPr>
        <p:spPr>
          <a:xfrm>
            <a:off x="2650817" y="3302134"/>
            <a:ext cx="198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H </a:t>
            </a:r>
            <a:r>
              <a:rPr lang="de-DE" sz="2000" b="1" dirty="0" err="1" smtClean="0"/>
              <a:t>runs</a:t>
            </a:r>
            <a:r>
              <a:rPr lang="de-DE" sz="2000" b="1" dirty="0" smtClean="0"/>
              <a:t> out</a:t>
            </a:r>
            <a:endParaRPr lang="de-DE" sz="2000" b="1" dirty="0"/>
          </a:p>
        </p:txBody>
      </p:sp>
      <p:sp>
        <p:nvSpPr>
          <p:cNvPr id="37" name="Textfeld 36"/>
          <p:cNvSpPr txBox="1"/>
          <p:nvPr/>
        </p:nvSpPr>
        <p:spPr>
          <a:xfrm>
            <a:off x="3406705" y="1698170"/>
            <a:ext cx="2713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Changes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fuel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to</a:t>
            </a:r>
            <a:r>
              <a:rPr lang="de-DE" sz="2000" b="1" dirty="0" smtClean="0"/>
              <a:t> He</a:t>
            </a:r>
            <a:endParaRPr lang="de-DE" sz="2000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5851589" y="5954796"/>
            <a:ext cx="3063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/>
              <a:t>Electrons</a:t>
            </a:r>
            <a:r>
              <a:rPr lang="de-DE" b="1" dirty="0" smtClean="0"/>
              <a:t> </a:t>
            </a:r>
            <a:r>
              <a:rPr lang="de-DE" b="1" dirty="0" err="1" smtClean="0"/>
              <a:t>cannot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pushed</a:t>
            </a:r>
            <a:r>
              <a:rPr lang="de-DE" b="1" dirty="0" smtClean="0"/>
              <a:t> </a:t>
            </a:r>
            <a:r>
              <a:rPr lang="de-DE" b="1" dirty="0" err="1" smtClean="0"/>
              <a:t>into</a:t>
            </a:r>
            <a:r>
              <a:rPr lang="de-DE" b="1" dirty="0" smtClean="0"/>
              <a:t> </a:t>
            </a:r>
            <a:r>
              <a:rPr lang="de-DE" b="1" dirty="0" err="1" smtClean="0"/>
              <a:t>atom</a:t>
            </a:r>
            <a:r>
              <a:rPr lang="de-DE" b="1" dirty="0" smtClean="0"/>
              <a:t> </a:t>
            </a:r>
            <a:r>
              <a:rPr lang="de-DE" b="1" dirty="0" err="1" smtClean="0"/>
              <a:t>cores</a:t>
            </a:r>
            <a:endParaRPr lang="de-DE" b="1" dirty="0"/>
          </a:p>
        </p:txBody>
      </p:sp>
      <p:sp>
        <p:nvSpPr>
          <p:cNvPr id="41" name="Textfeld 40"/>
          <p:cNvSpPr txBox="1"/>
          <p:nvPr/>
        </p:nvSpPr>
        <p:spPr>
          <a:xfrm>
            <a:off x="5607642" y="3864150"/>
            <a:ext cx="10246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Carbon</a:t>
            </a:r>
            <a:endParaRPr lang="de-DE" sz="2000" b="1" dirty="0"/>
          </a:p>
        </p:txBody>
      </p:sp>
    </p:spTree>
    <p:extLst>
      <p:ext uri="{BB962C8B-B14F-4D97-AF65-F5344CB8AC3E}">
        <p14:creationId xmlns="" xmlns:p14="http://schemas.microsoft.com/office/powerpoint/2010/main" val="35322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Scenario: Stars &gt; 1 sun masses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452399" y="2826433"/>
            <a:ext cx="1537122" cy="145473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Pfeil nach rechts 4"/>
          <p:cNvSpPr/>
          <p:nvPr/>
        </p:nvSpPr>
        <p:spPr>
          <a:xfrm>
            <a:off x="1509170" y="3468610"/>
            <a:ext cx="480351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 rot="5400000">
            <a:off x="1014391" y="2540643"/>
            <a:ext cx="413137" cy="158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Pfeil nach rechts 6"/>
          <p:cNvSpPr/>
          <p:nvPr/>
        </p:nvSpPr>
        <p:spPr>
          <a:xfrm rot="10800000">
            <a:off x="2011808" y="3479581"/>
            <a:ext cx="512374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rechts 7"/>
          <p:cNvSpPr/>
          <p:nvPr/>
        </p:nvSpPr>
        <p:spPr>
          <a:xfrm>
            <a:off x="-27952" y="3479580"/>
            <a:ext cx="480351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rechts 8"/>
          <p:cNvSpPr/>
          <p:nvPr/>
        </p:nvSpPr>
        <p:spPr>
          <a:xfrm rot="5400000">
            <a:off x="1038230" y="3995380"/>
            <a:ext cx="413137" cy="158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 nach rechts 9"/>
          <p:cNvSpPr/>
          <p:nvPr/>
        </p:nvSpPr>
        <p:spPr>
          <a:xfrm rot="10800000">
            <a:off x="480515" y="3479580"/>
            <a:ext cx="512374" cy="148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rechts 10"/>
          <p:cNvSpPr/>
          <p:nvPr/>
        </p:nvSpPr>
        <p:spPr>
          <a:xfrm rot="16200000">
            <a:off x="1010378" y="2969038"/>
            <a:ext cx="445327" cy="160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 nach rechts 11"/>
          <p:cNvSpPr/>
          <p:nvPr/>
        </p:nvSpPr>
        <p:spPr>
          <a:xfrm rot="16200000">
            <a:off x="1022973" y="4423774"/>
            <a:ext cx="445327" cy="160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Pfeil nach rechts 12"/>
          <p:cNvSpPr/>
          <p:nvPr/>
        </p:nvSpPr>
        <p:spPr>
          <a:xfrm>
            <a:off x="2699792" y="3421752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4355976" y="3159976"/>
            <a:ext cx="839142" cy="78765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2160265" y="3927226"/>
            <a:ext cx="2348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Densify</a:t>
            </a:r>
            <a:r>
              <a:rPr lang="de-DE" sz="2000" b="1" dirty="0" smtClean="0"/>
              <a:t> + </a:t>
            </a:r>
            <a:r>
              <a:rPr lang="de-DE" sz="2000" b="1" dirty="0" err="1" smtClean="0"/>
              <a:t>heat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increase</a:t>
            </a:r>
            <a:endParaRPr lang="de-DE" sz="2000" b="1" dirty="0"/>
          </a:p>
        </p:txBody>
      </p:sp>
      <p:sp>
        <p:nvSpPr>
          <p:cNvPr id="16" name="Pfeil nach rechts 15"/>
          <p:cNvSpPr/>
          <p:nvPr/>
        </p:nvSpPr>
        <p:spPr>
          <a:xfrm rot="19415618">
            <a:off x="5125802" y="2627799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rechts 16"/>
          <p:cNvSpPr/>
          <p:nvPr/>
        </p:nvSpPr>
        <p:spPr>
          <a:xfrm rot="1705373">
            <a:off x="5180484" y="4032090"/>
            <a:ext cx="1440160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6468398" y="1836953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Heat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sufficient</a:t>
            </a:r>
            <a:r>
              <a:rPr lang="de-DE" sz="2000" b="1" dirty="0" smtClean="0"/>
              <a:t> 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new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fusion</a:t>
            </a:r>
            <a:endParaRPr lang="de-DE" sz="2000" b="1" dirty="0"/>
          </a:p>
        </p:txBody>
      </p:sp>
      <p:sp>
        <p:nvSpPr>
          <p:cNvPr id="19" name="Nach rechts gekrümmter Pfeil 18"/>
          <p:cNvSpPr/>
          <p:nvPr/>
        </p:nvSpPr>
        <p:spPr>
          <a:xfrm rot="4897602">
            <a:off x="3673076" y="-502961"/>
            <a:ext cx="829021" cy="4604848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900564" y="4869160"/>
            <a:ext cx="3063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Contraction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stopped</a:t>
            </a:r>
            <a:r>
              <a:rPr lang="de-DE" sz="2000" b="1" dirty="0" smtClean="0"/>
              <a:t> </a:t>
            </a:r>
            <a:r>
              <a:rPr lang="en-US" sz="2000" b="1" dirty="0" smtClean="0"/>
              <a:t>by physical barrier (Star will remain in this state)</a:t>
            </a:r>
            <a:r>
              <a:rPr lang="de-DE" sz="2000" b="1" dirty="0" smtClean="0"/>
              <a:t> </a:t>
            </a:r>
            <a:endParaRPr lang="de-DE" sz="20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2987824" y="2113479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Changes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fuel</a:t>
            </a:r>
            <a:r>
              <a:rPr lang="de-DE" sz="2000" b="1" dirty="0" smtClean="0"/>
              <a:t> 6 </a:t>
            </a:r>
            <a:r>
              <a:rPr lang="de-DE" sz="2000" b="1" dirty="0" err="1" smtClean="0"/>
              <a:t>times</a:t>
            </a:r>
            <a:r>
              <a:rPr lang="de-DE" sz="2000" b="1" dirty="0" smtClean="0"/>
              <a:t>!</a:t>
            </a:r>
            <a:endParaRPr lang="de-DE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5680144" y="3588884"/>
            <a:ext cx="1752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Neutrons</a:t>
            </a:r>
            <a:endParaRPr lang="de-DE" b="1" dirty="0"/>
          </a:p>
        </p:txBody>
      </p:sp>
      <p:sp>
        <p:nvSpPr>
          <p:cNvPr id="23" name="Textfeld 22"/>
          <p:cNvSpPr txBox="1"/>
          <p:nvPr/>
        </p:nvSpPr>
        <p:spPr>
          <a:xfrm>
            <a:off x="6084168" y="6021288"/>
            <a:ext cx="3059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Neutrons </a:t>
            </a:r>
            <a:r>
              <a:rPr lang="de-DE" sz="2000" b="1" dirty="0" err="1" smtClean="0"/>
              <a:t>cant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be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pushed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into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each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other</a:t>
            </a:r>
            <a:endParaRPr lang="de-DE" sz="2000" b="1" dirty="0"/>
          </a:p>
        </p:txBody>
      </p:sp>
    </p:spTree>
    <p:extLst>
      <p:ext uri="{BB962C8B-B14F-4D97-AF65-F5344CB8AC3E}">
        <p14:creationId xmlns="" xmlns:p14="http://schemas.microsoft.com/office/powerpoint/2010/main" val="8272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3. Scenario: Neutron </a:t>
            </a:r>
            <a:r>
              <a:rPr lang="de-DE" dirty="0" err="1" smtClean="0"/>
              <a:t>core</a:t>
            </a:r>
            <a:r>
              <a:rPr lang="de-DE" dirty="0" smtClean="0"/>
              <a:t> &gt; 3 </a:t>
            </a:r>
            <a:r>
              <a:rPr lang="de-DE" dirty="0" err="1" smtClean="0"/>
              <a:t>sun</a:t>
            </a:r>
            <a:r>
              <a:rPr lang="de-DE" dirty="0" smtClean="0"/>
              <a:t> </a:t>
            </a:r>
            <a:r>
              <a:rPr lang="de-DE" dirty="0" err="1" smtClean="0"/>
              <a:t>masses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" name="Ellipse 3"/>
          <p:cNvSpPr/>
          <p:nvPr/>
        </p:nvSpPr>
        <p:spPr>
          <a:xfrm>
            <a:off x="1043608" y="2924944"/>
            <a:ext cx="1728192" cy="1598747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43608" y="4608889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Neutron </a:t>
            </a:r>
            <a:r>
              <a:rPr lang="de-DE" sz="2000" b="1" dirty="0" err="1" smtClean="0"/>
              <a:t>star</a:t>
            </a:r>
            <a:endParaRPr lang="de-DE" sz="2000" b="1" dirty="0"/>
          </a:p>
        </p:txBody>
      </p:sp>
      <p:sp>
        <p:nvSpPr>
          <p:cNvPr id="6" name="Pfeil nach rechts 5"/>
          <p:cNvSpPr/>
          <p:nvPr/>
        </p:nvSpPr>
        <p:spPr>
          <a:xfrm>
            <a:off x="3109352" y="3604313"/>
            <a:ext cx="2952328" cy="24000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444208" y="3424551"/>
            <a:ext cx="648073" cy="59953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228184" y="459122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Black</a:t>
            </a:r>
            <a:r>
              <a:rPr lang="de-DE" sz="2000" dirty="0" smtClean="0"/>
              <a:t> </a:t>
            </a:r>
            <a:r>
              <a:rPr lang="de-DE" sz="2000" b="1" dirty="0" smtClean="0"/>
              <a:t>hole</a:t>
            </a:r>
            <a:endParaRPr 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109352" y="2924944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Collapse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through</a:t>
            </a:r>
            <a:r>
              <a:rPr lang="de-DE" sz="2000" b="1" dirty="0" smtClean="0"/>
              <a:t> massive </a:t>
            </a:r>
            <a:r>
              <a:rPr lang="de-DE" sz="2000" b="1" dirty="0" err="1" smtClean="0"/>
              <a:t>gravity</a:t>
            </a:r>
            <a:endParaRPr lang="de-DE" sz="2000" b="1" dirty="0"/>
          </a:p>
        </p:txBody>
      </p:sp>
    </p:spTree>
    <p:extLst>
      <p:ext uri="{BB962C8B-B14F-4D97-AF65-F5344CB8AC3E}">
        <p14:creationId xmlns="" xmlns:p14="http://schemas.microsoft.com/office/powerpoint/2010/main" val="9922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Chandrasekhar limit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r>
              <a:rPr lang="de-DE" dirty="0" smtClean="0"/>
              <a:t>It </a:t>
            </a:r>
            <a:r>
              <a:rPr lang="en-IN" dirty="0" smtClean="0"/>
              <a:t> is the maximum mass of a stable star.</a:t>
            </a:r>
          </a:p>
          <a:p>
            <a:r>
              <a:rPr lang="en-IN" dirty="0" smtClean="0"/>
              <a:t>Approximately </a:t>
            </a:r>
            <a:r>
              <a:rPr lang="en-IN" b="1" dirty="0" smtClean="0"/>
              <a:t>1.4 times</a:t>
            </a:r>
            <a:r>
              <a:rPr lang="en-IN" dirty="0" smtClean="0"/>
              <a:t> the mass of the sun (</a:t>
            </a:r>
            <a:r>
              <a:rPr lang="en-IN" b="1" i="1" dirty="0" smtClean="0"/>
              <a:t>M</a:t>
            </a:r>
            <a:r>
              <a:rPr lang="en-IN" b="1" baseline="-25000" dirty="0" smtClean="0"/>
              <a:t>☉</a:t>
            </a:r>
            <a:r>
              <a:rPr lang="en-IN" dirty="0" smtClean="0"/>
              <a:t>).</a:t>
            </a:r>
          </a:p>
          <a:p>
            <a:r>
              <a:rPr lang="en-IN" dirty="0" smtClean="0"/>
              <a:t>If a star exceeds this mass, it is destined to end its life in that most violent of explosions.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3883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Bigger stars form faster, they burn brighter, but die faster and more spectacularly.</a:t>
            </a:r>
          </a:p>
          <a:p>
            <a:r>
              <a:rPr lang="en-US" sz="2800" dirty="0" smtClean="0"/>
              <a:t>Big stars may only live for hundreds of Million of years.</a:t>
            </a:r>
          </a:p>
          <a:p>
            <a:r>
              <a:rPr lang="en-US" sz="2800" dirty="0" smtClean="0"/>
              <a:t>Smaller stars take longer form, less brighter, but live much longer and have simple deaths.</a:t>
            </a:r>
          </a:p>
          <a:p>
            <a:r>
              <a:rPr lang="en-US" sz="2800" dirty="0" smtClean="0"/>
              <a:t>Small stars may live for Billions of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238</Words>
  <Application>Microsoft Office PowerPoint</Application>
  <PresentationFormat>On-screen Show (4:3)</PresentationFormat>
  <Paragraphs>53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Larissa</vt:lpstr>
      <vt:lpstr>The death of stars – What happens when stars run out of fuel?</vt:lpstr>
      <vt:lpstr>Introduction</vt:lpstr>
      <vt:lpstr>Introduction</vt:lpstr>
      <vt:lpstr>Flowchart</vt:lpstr>
      <vt:lpstr>1. Scenario: Stars 0,5-1 sun masses</vt:lpstr>
      <vt:lpstr>2. Scenario: Stars &gt; 1 sun masses</vt:lpstr>
      <vt:lpstr>3. Scenario: Neutron core &gt; 3 sun masses </vt:lpstr>
      <vt:lpstr>Chandrasekhar limit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death of stars – What happens when stars run out of fuel?</dc:title>
  <dc:creator>hoden</dc:creator>
  <cp:lastModifiedBy>ABHISHEK</cp:lastModifiedBy>
  <cp:revision>27</cp:revision>
  <dcterms:created xsi:type="dcterms:W3CDTF">2016-11-18T01:14:46Z</dcterms:created>
  <dcterms:modified xsi:type="dcterms:W3CDTF">2016-12-15T23:00:03Z</dcterms:modified>
</cp:coreProperties>
</file>