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8" name="Shape 18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  <p:pic>
        <p:nvPicPr>
          <p:cNvPr id="21" name="Shape 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 txBox="1"/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6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8" name="Shape 4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" name="Shape 4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l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l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6500"/>
              <a:t>ITAIPU BINACIONAL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2367725" y="2910706"/>
            <a:ext cx="4870500" cy="1241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3200400" algn="l">
              <a:spcBef>
                <a:spcPts val="0"/>
              </a:spcBef>
              <a:buNone/>
            </a:pPr>
            <a:r>
              <a:rPr lang="pl">
                <a:solidFill>
                  <a:srgbClr val="E69138"/>
                </a:solidFill>
              </a:rPr>
              <a:t>Leon Frei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pl">
                <a:solidFill>
                  <a:srgbClr val="E69138"/>
                </a:solidFill>
              </a:rPr>
              <a:t>Ewelina Ulanicka</a:t>
            </a:r>
          </a:p>
          <a:p>
            <a:pPr lvl="0" algn="r">
              <a:spcBef>
                <a:spcPts val="0"/>
              </a:spcBef>
              <a:buNone/>
            </a:pPr>
            <a:r>
              <a:rPr lang="pl">
                <a:solidFill>
                  <a:srgbClr val="E69138"/>
                </a:solidFill>
              </a:rPr>
              <a:t>Mads Albæk Sørensen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01050" y="4488000"/>
            <a:ext cx="5107200" cy="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l" sz="11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Source: www.iagua.es-Itaipu Binacional: la mayor central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l" sz="11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generadora de energía limpia y renovable del planeta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AutoNum type="arabicPeriod"/>
            </a:pPr>
            <a:r>
              <a:rPr lang="pl"/>
              <a:t>Facts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Worlds largest clean energy generator 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border of Brazil and Paraguay; the Panama River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Area: 1350 km2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Length: 170 km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capacity: 14000 MW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Average: 95 million MWh per year</a:t>
            </a:r>
          </a:p>
          <a:p>
            <a:pPr lv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1262" y="455675"/>
            <a:ext cx="7181475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/>
        </p:nvSpPr>
        <p:spPr>
          <a:xfrm>
            <a:off x="981275" y="4027550"/>
            <a:ext cx="69873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1200"/>
              <a:t>Source </a:t>
            </a:r>
            <a:r>
              <a:rPr lang="pl" sz="1200"/>
              <a:t>http://ea.com.py/wp-content/uploads/2013/02/itaipu-desvio.jpg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/>
              <a:t>2. Consequences for the population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officially 4000 people relocated for the project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Another source - 40.000 Brazilians, 25.000 Paraguayans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Compensation issues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Resistance</a:t>
            </a:r>
          </a:p>
          <a:p>
            <a:pPr indent="-2286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“Environmental sin”</a:t>
            </a:r>
          </a:p>
          <a:p>
            <a:pPr lv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5125" y="2009675"/>
            <a:ext cx="3733550" cy="269304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3925125" y="4682925"/>
            <a:ext cx="6987300" cy="8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1000"/>
              <a:t>Source: </a:t>
            </a:r>
            <a:r>
              <a:rPr lang="pl" sz="1000"/>
              <a:t>http://www.capitanbado.com/files/2016/10/DI05F1VIER.jpg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/>
              <a:t>3. Consequences for the environment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pl"/>
              <a:t>Regulated flows of the dam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pl"/>
              <a:t>Groundwater sink</a:t>
            </a:r>
          </a:p>
          <a:p>
            <a:pPr indent="-228600" lvl="0" marL="457200" rtl="0">
              <a:spcBef>
                <a:spcPts val="0"/>
              </a:spcBef>
            </a:pPr>
            <a:r>
              <a:rPr lang="pl"/>
              <a:t>Sedimentation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pl"/>
              <a:t>Erosion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"/>
          </a:p>
          <a:p>
            <a:pPr indent="457200" lvl="0" marL="914400" rtl="0">
              <a:spcBef>
                <a:spcPts val="0"/>
              </a:spcBef>
              <a:buNone/>
            </a:pPr>
            <a:r>
              <a:t/>
            </a:r>
            <a:endParaRPr sz="800"/>
          </a:p>
          <a:p>
            <a:pPr indent="457200" lvl="0" marL="4114800">
              <a:spcBef>
                <a:spcPts val="0"/>
              </a:spcBef>
              <a:buNone/>
            </a:pPr>
            <a:r>
              <a:rPr lang="pl" sz="800"/>
              <a:t>http://megaconstrucciones.net/images/presas/foto/itaipu-represa.jpg</a:t>
            </a:r>
          </a:p>
        </p:txBody>
      </p:sp>
      <p:pic>
        <p:nvPicPr>
          <p:cNvPr descr="Itaipu-Dam-1.jp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6249" y="1444924"/>
            <a:ext cx="4426052" cy="3026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/>
              <a:t>4. Ecological measures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pl"/>
              <a:t>Project “</a:t>
            </a:r>
            <a:r>
              <a:rPr lang="pl"/>
              <a:t>Gralha Azul</a:t>
            </a:r>
            <a:r>
              <a:rPr lang="pl"/>
              <a:t>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pl"/>
              <a:t>Afforestation project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pl"/>
              <a:t>700 km</a:t>
            </a:r>
            <a:r>
              <a:rPr baseline="30000" lang="pl"/>
              <a:t>2</a:t>
            </a:r>
            <a:r>
              <a:rPr lang="pl"/>
              <a:t> destroyed during construction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pl"/>
              <a:t>630 km</a:t>
            </a:r>
            <a:r>
              <a:rPr baseline="30000" lang="pl"/>
              <a:t>2</a:t>
            </a:r>
            <a:r>
              <a:rPr lang="pl"/>
              <a:t> afforested</a:t>
            </a:r>
            <a:r>
              <a:rPr lang="pl"/>
              <a:t> since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9100" y="2169037"/>
            <a:ext cx="3810000" cy="248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4327200" y="4028725"/>
            <a:ext cx="4816800" cy="14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800"/>
              <a:t>http://www.clmais.com.br/informacao/54339/o-que-a-gralha-azul-tem-haver-com-o-pinh%C3%A3o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/>
              <a:t>4. Ecological measures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pl"/>
              <a:t>Project “Mymba Kuera”</a:t>
            </a:r>
          </a:p>
          <a:p>
            <a:pPr indent="-228600" lvl="1" marL="914400">
              <a:spcBef>
                <a:spcPts val="0"/>
              </a:spcBef>
            </a:pPr>
            <a:r>
              <a:rPr lang="pl"/>
              <a:t>Minimizing effects of reservoir flooding</a:t>
            </a:r>
          </a:p>
          <a:p>
            <a:pPr indent="-228600" lvl="1" marL="914400">
              <a:spcBef>
                <a:spcPts val="0"/>
              </a:spcBef>
            </a:pPr>
            <a:r>
              <a:rPr lang="pl"/>
              <a:t>Catch and release of animals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pl"/>
              <a:t>27150 animals captured in total (7547 mammals, 1848 birds and 5674 arachnids), and released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pl"/>
              <a:t>Highly respected organisation for preservation and protection of animals.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2450" y="2891075"/>
            <a:ext cx="2805675" cy="193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3068900" y="4822275"/>
            <a:ext cx="2906400" cy="1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1000"/>
              <a:t>http://jie.itaipu.gov.br/node/48598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idrelétrica-itaipu.jpg"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6599" y="1152425"/>
            <a:ext cx="5494674" cy="366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3000"/>
              <a:t>5. Ecological disaster as a result of ecological greed?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433237" y="976322"/>
            <a:ext cx="2021400" cy="2514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l" sz="27000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120" name="Shape 120"/>
          <p:cNvSpPr txBox="1"/>
          <p:nvPr>
            <p:ph idx="2" type="body"/>
          </p:nvPr>
        </p:nvSpPr>
        <p:spPr>
          <a:xfrm>
            <a:off x="2005525" y="4862700"/>
            <a:ext cx="4355400" cy="28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l" sz="800"/>
              <a:t>http://mundomelhor.net/wp-content/uploads/2014/01/hidreletrica-itaipu-binacional.jpg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