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83" r:id="rId1"/>
  </p:sldMasterIdLst>
  <p:notesMasterIdLst>
    <p:notesMasterId r:id="rId13"/>
  </p:notesMasterIdLst>
  <p:sldIdLst>
    <p:sldId id="256" r:id="rId2"/>
    <p:sldId id="267" r:id="rId3"/>
    <p:sldId id="257" r:id="rId4"/>
    <p:sldId id="258" r:id="rId5"/>
    <p:sldId id="259" r:id="rId6"/>
    <p:sldId id="261" r:id="rId7"/>
    <p:sldId id="263" r:id="rId8"/>
    <p:sldId id="266" r:id="rId9"/>
    <p:sldId id="264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EEEEEE"/>
    <a:srgbClr val="F7F7F7"/>
    <a:srgbClr val="ECECEC"/>
    <a:srgbClr val="EFEFE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Helle Formatvorlage 3 - Akz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8F3D2-AE7F-45DE-9CB2-A075E4021F9E}" type="datetimeFigureOut">
              <a:rPr lang="en-US" smtClean="0"/>
              <a:t>12/17/2018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AB66F-CB0A-49F1-B133-F7F609592B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24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C563F1-54EC-41F4-A635-793AFB846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9026" y="649287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336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119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13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 sz="1100" b="1"/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042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96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E82F99-169E-4177-A7C1-E3F2EB7224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9026" y="649287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77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BDC0885-B7B6-4370-B47F-3168F30B2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9026" y="649287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55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016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761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7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30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669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35" y="6453429"/>
            <a:ext cx="1312025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172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50A9B6B-51DF-4529-A7DD-FDB67D3841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9026" y="649287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49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652E9C-631C-4EA3-A245-0633DA76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A11F79-B78D-4A0E-8847-525316B22B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944603" y="4325112"/>
            <a:ext cx="71323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8BEA887D-DAEB-4146-BF42-12CCFB43E0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6504" y="758952"/>
            <a:ext cx="7319175" cy="3566160"/>
          </a:xfrm>
        </p:spPr>
        <p:txBody>
          <a:bodyPr>
            <a:normAutofit/>
          </a:bodyPr>
          <a:lstStyle/>
          <a:p>
            <a:r>
              <a:rPr lang="de-DE" dirty="0"/>
              <a:t>THE PLASTIC-PROBLEM </a:t>
            </a:r>
            <a:endParaRPr lang="en-GB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CC6037B-A79A-4903-86D1-F2DF6EB0C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6504" y="4455620"/>
            <a:ext cx="7321946" cy="1143000"/>
          </a:xfrm>
        </p:spPr>
        <p:txBody>
          <a:bodyPr>
            <a:normAutofit/>
          </a:bodyPr>
          <a:lstStyle/>
          <a:p>
            <a:r>
              <a:rPr lang="de-DE" dirty="0"/>
              <a:t>and possible </a:t>
            </a:r>
            <a:r>
              <a:rPr lang="de-DE" dirty="0" err="1"/>
              <a:t>solutions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it</a:t>
            </a:r>
            <a:endParaRPr lang="de-DE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9EE672B-9D8B-414F-BAC6-0F53043E9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818" y="1944907"/>
            <a:ext cx="2449486" cy="24494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4D0B784-4306-4620-A278-1F5FFDE5A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344334-CC5A-4E5A-929E-D7BC8EA8F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Untertitel 2">
            <a:extLst>
              <a:ext uri="{FF2B5EF4-FFF2-40B4-BE49-F238E27FC236}">
                <a16:creationId xmlns:a16="http://schemas.microsoft.com/office/drawing/2014/main" id="{E666C261-F25C-402A-B5EF-5F56D820DAB6}"/>
              </a:ext>
            </a:extLst>
          </p:cNvPr>
          <p:cNvSpPr txBox="1">
            <a:spLocks/>
          </p:cNvSpPr>
          <p:nvPr/>
        </p:nvSpPr>
        <p:spPr>
          <a:xfrm>
            <a:off x="3754977" y="5893323"/>
            <a:ext cx="7321946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600" dirty="0"/>
              <a:t>Antoine Chan-Lock, Marlene Wachberger, Luisa Liebrecht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008116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291AF55-7D7B-40C6-B1A4-B88B17E77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6CBAF2-FF54-45DE-AF28-D2219904A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754787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7814EAE-4AE9-4950-885F-C3208850C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516835"/>
            <a:ext cx="5977937" cy="1666501"/>
          </a:xfrm>
        </p:spPr>
        <p:txBody>
          <a:bodyPr>
            <a:normAutofit/>
          </a:bodyPr>
          <a:lstStyle/>
          <a:p>
            <a:r>
              <a:rPr lang="de-DE" sz="4000" b="1" dirty="0">
                <a:solidFill>
                  <a:srgbClr val="FFFFFF"/>
                </a:solidFill>
              </a:rPr>
              <a:t>3</a:t>
            </a:r>
            <a:r>
              <a:rPr lang="de-DE" sz="4000" dirty="0">
                <a:solidFill>
                  <a:srgbClr val="FFFFFF"/>
                </a:solidFill>
              </a:rPr>
              <a:t> </a:t>
            </a:r>
            <a:r>
              <a:rPr lang="de-DE" sz="4000" b="1" dirty="0">
                <a:solidFill>
                  <a:srgbClr val="FFFFFF"/>
                </a:solidFill>
              </a:rPr>
              <a:t>RECYCLING</a:t>
            </a:r>
            <a:endParaRPr lang="en-GB" sz="4000" b="1" dirty="0">
              <a:solidFill>
                <a:srgbClr val="FFFFFF"/>
              </a:solidFill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F96F50B-F4A5-4CBE-AD9E-E0CF26C2EB4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97279" y="2694334"/>
            <a:ext cx="5977938" cy="3652667"/>
          </a:xfrm>
        </p:spPr>
        <p:txBody>
          <a:bodyPr>
            <a:normAutofit/>
          </a:bodyPr>
          <a:lstStyle/>
          <a:p>
            <a:r>
              <a:rPr lang="en-US" cap="none" dirty="0">
                <a:solidFill>
                  <a:srgbClr val="FFFFFF"/>
                </a:solidFill>
              </a:rPr>
              <a:t>Waste separation</a:t>
            </a:r>
          </a:p>
          <a:p>
            <a:endParaRPr lang="en-US" cap="none" dirty="0">
              <a:solidFill>
                <a:srgbClr val="FFFFFF"/>
              </a:solidFill>
            </a:endParaRPr>
          </a:p>
          <a:p>
            <a:r>
              <a:rPr lang="en-US" cap="none" dirty="0">
                <a:solidFill>
                  <a:srgbClr val="FFFFFF"/>
                </a:solidFill>
              </a:rPr>
              <a:t>Deposit-Refund-System in Germany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64B7F6-A1EA-4861-B9D2-A8FCA68D4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2" descr="Image result for recycling">
            <a:extLst>
              <a:ext uri="{FF2B5EF4-FFF2-40B4-BE49-F238E27FC236}">
                <a16:creationId xmlns:a16="http://schemas.microsoft.com/office/drawing/2014/main" id="{B7F4B5A1-B2DF-4126-B4B8-8304197E5E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"/>
          <a:stretch/>
        </p:blipFill>
        <p:spPr bwMode="auto">
          <a:xfrm>
            <a:off x="8251982" y="861847"/>
            <a:ext cx="3294253" cy="22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 result for deposit refund system">
            <a:extLst>
              <a:ext uri="{FF2B5EF4-FFF2-40B4-BE49-F238E27FC236}">
                <a16:creationId xmlns:a16="http://schemas.microsoft.com/office/drawing/2014/main" id="{D8D06D4A-97C4-4B66-9067-F2CC69CC09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7" b="-2"/>
          <a:stretch/>
        </p:blipFill>
        <p:spPr bwMode="auto">
          <a:xfrm>
            <a:off x="8239318" y="3741580"/>
            <a:ext cx="3306917" cy="227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286CF91-BF29-4952-96AB-14C03881B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596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95C55F-4286-4A2A-A05E-2D274D82F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2561D9-068B-4BC7-85F6-AE6A7C34B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61BACF2-0F18-493C-99AB-363E6147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ECF0FC6-D57B-48B6-9036-F4FFD91A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EA887D-DAEB-4146-BF42-12CCFB43E0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340" y="263528"/>
            <a:ext cx="6750987" cy="14507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CONCLUSION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70A6DBBF-1C28-4184-A348-FAF5E64A9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594" y="2083589"/>
            <a:ext cx="8100359" cy="3845131"/>
          </a:xfrm>
        </p:spPr>
        <p:txBody>
          <a:bodyPr vert="horz" lIns="0" tIns="45720" rIns="0" bIns="45720" rtlCol="0">
            <a:norm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Government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: Education, Encouragement, 			research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Industry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 	Minimization, alternatives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People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		Recycling, responsible 				consumption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7A211C-5863-4303-AC3D-AEBFDF6D6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44150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7519CD-2FFF-42E3-BB0C-FEAA828BA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2823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78830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B95C55F-4286-4A2A-A05E-2D274D82F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2561D9-068B-4BC7-85F6-AE6A7C34B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61BACF2-0F18-493C-99AB-363E6147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ECF0FC6-D57B-48B6-9036-F4FFD91A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EA887D-DAEB-4146-BF42-12CCFB43E0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0932" y="286603"/>
            <a:ext cx="6750987" cy="14507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TODAY‘s PLASTIC 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70A6DBBF-1C28-4184-A348-FAF5E64A9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4204" y="2023962"/>
            <a:ext cx="6697715" cy="3845131"/>
          </a:xfrm>
        </p:spPr>
        <p:txBody>
          <a:bodyPr vert="horz" lIns="0" tIns="45720" rIns="0" bIns="45720" rtlCol="0">
            <a:norm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Is everywhere 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Is severely harming the environment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what actions are being taken? 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Which future solutions?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•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7A211C-5863-4303-AC3D-AEBFDF6D6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44150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7519CD-2FFF-42E3-BB0C-FEAA828BA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2823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70661EB-8C16-45D1-B425-14FCC74641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9026" y="649287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860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866637B-D774-4887-B849-388718F44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rgbClr val="FFFFFF"/>
                </a:solidFill>
              </a:rPr>
              <a:t>WASTE FACTS</a:t>
            </a:r>
            <a:endParaRPr lang="en-GB" sz="3600" b="1" dirty="0">
              <a:solidFill>
                <a:srgbClr val="FFFFF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BDD29B-EF22-4F6E-B380-37BEF77500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371" y="2653800"/>
            <a:ext cx="3840478" cy="3335519"/>
          </a:xfrm>
        </p:spPr>
        <p:txBody>
          <a:bodyPr>
            <a:normAutofit/>
          </a:bodyPr>
          <a:lstStyle/>
          <a:p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2.5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billion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tonnes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of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waste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per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year</a:t>
            </a:r>
            <a:endParaRPr lang="de-DE" sz="1800" cap="none" dirty="0">
              <a:solidFill>
                <a:srgbClr val="FFFFFF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EU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goal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: 50%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recycling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rate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by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2020</a:t>
            </a:r>
          </a:p>
          <a:p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Spain: 29%</a:t>
            </a:r>
          </a:p>
          <a:p>
            <a:pPr marL="0" indent="0">
              <a:buNone/>
            </a:pPr>
            <a:endParaRPr lang="en-GB" sz="1800" cap="none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Grafik 5" descr="Ein Bild, das draußen, Himmel, Natur, Gras enthält.&#10;&#10;Automatisch generierte Beschreibung">
            <a:extLst>
              <a:ext uri="{FF2B5EF4-FFF2-40B4-BE49-F238E27FC236}">
                <a16:creationId xmlns:a16="http://schemas.microsoft.com/office/drawing/2014/main" id="{1A897BFD-8D03-46E2-9F22-E479319682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29" r="18619" b="-1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8FBBD9-D1BB-4547-897C-1E0FBA936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187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87FDA8F3-4595-4DDB-80BF-6EB3DDC62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153496"/>
              </p:ext>
            </p:extLst>
          </p:nvPr>
        </p:nvGraphicFramePr>
        <p:xfrm>
          <a:off x="1083199" y="246743"/>
          <a:ext cx="10194401" cy="5464647"/>
        </p:xfrm>
        <a:graphic>
          <a:graphicData uri="http://schemas.openxmlformats.org/drawingml/2006/table">
            <a:tbl>
              <a:tblPr firstRow="1" bandRow="1"/>
              <a:tblGrid>
                <a:gridCol w="1068129">
                  <a:extLst>
                    <a:ext uri="{9D8B030D-6E8A-4147-A177-3AD203B41FA5}">
                      <a16:colId xmlns:a16="http://schemas.microsoft.com/office/drawing/2014/main" val="1632029417"/>
                    </a:ext>
                  </a:extLst>
                </a:gridCol>
                <a:gridCol w="1848865">
                  <a:extLst>
                    <a:ext uri="{9D8B030D-6E8A-4147-A177-3AD203B41FA5}">
                      <a16:colId xmlns:a16="http://schemas.microsoft.com/office/drawing/2014/main" val="2944640512"/>
                    </a:ext>
                  </a:extLst>
                </a:gridCol>
                <a:gridCol w="2259642">
                  <a:extLst>
                    <a:ext uri="{9D8B030D-6E8A-4147-A177-3AD203B41FA5}">
                      <a16:colId xmlns:a16="http://schemas.microsoft.com/office/drawing/2014/main" val="797891395"/>
                    </a:ext>
                  </a:extLst>
                </a:gridCol>
                <a:gridCol w="1068129">
                  <a:extLst>
                    <a:ext uri="{9D8B030D-6E8A-4147-A177-3AD203B41FA5}">
                      <a16:colId xmlns:a16="http://schemas.microsoft.com/office/drawing/2014/main" val="2273272268"/>
                    </a:ext>
                  </a:extLst>
                </a:gridCol>
                <a:gridCol w="1848865">
                  <a:extLst>
                    <a:ext uri="{9D8B030D-6E8A-4147-A177-3AD203B41FA5}">
                      <a16:colId xmlns:a16="http://schemas.microsoft.com/office/drawing/2014/main" val="1755749824"/>
                    </a:ext>
                  </a:extLst>
                </a:gridCol>
                <a:gridCol w="2100771">
                  <a:extLst>
                    <a:ext uri="{9D8B030D-6E8A-4147-A177-3AD203B41FA5}">
                      <a16:colId xmlns:a16="http://schemas.microsoft.com/office/drawing/2014/main" val="3943553915"/>
                    </a:ext>
                  </a:extLst>
                </a:gridCol>
              </a:tblGrid>
              <a:tr h="64098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Country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Percentage of </a:t>
                      </a:r>
                      <a:b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recycled waste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Country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Percentage of </a:t>
                      </a:r>
                      <a:b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recycled waste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228944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Germany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Finland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65932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Austria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Hungary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64031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Slovenia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Czech Republic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6018424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Belgium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Bulgaria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866680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Netherlands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Estonia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4025316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Italy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Portugal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273211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Lithuania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Spain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386518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Sweden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Latvia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259662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Denmark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Slovakia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669909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Luxembourg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Croatia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810883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Cyprus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190191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Poland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Greece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777837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Ireland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Romania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459307"/>
                  </a:ext>
                </a:extLst>
              </a:tr>
              <a:tr h="34454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France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Malta</a:t>
                      </a:r>
                      <a:endParaRPr lang="en-GB" sz="2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GB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16" marR="9716" marT="97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339625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476AF868-1224-4982-8C68-F9FC9566BD53}"/>
              </a:ext>
            </a:extLst>
          </p:cNvPr>
          <p:cNvSpPr txBox="1"/>
          <p:nvPr/>
        </p:nvSpPr>
        <p:spPr>
          <a:xfrm>
            <a:off x="3952043" y="5711390"/>
            <a:ext cx="4287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 err="1"/>
              <a:t>Catalonia</a:t>
            </a:r>
            <a:r>
              <a:rPr lang="de-DE" sz="3200" dirty="0"/>
              <a:t>: 40%</a:t>
            </a:r>
            <a:endParaRPr lang="en-GB" sz="32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AE5A2E5-CA3C-451F-B7C1-A6F1902BD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95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B59202F-310C-4C07-A369-E83052FA9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rgbClr val="FFFFFF"/>
                </a:solidFill>
              </a:rPr>
              <a:t>PLASTIC IN THE OCEAN</a:t>
            </a:r>
            <a:endParaRPr lang="en-GB" sz="3600" b="1" dirty="0">
              <a:solidFill>
                <a:srgbClr val="FFFFF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6DDFC2F-0CBC-47D3-B94A-363CF31F5A0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5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huge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islands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of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plastic</a:t>
            </a:r>
            <a:endParaRPr lang="de-DE" sz="1800" cap="none" dirty="0">
              <a:solidFill>
                <a:srgbClr val="FFFFFF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8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million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tonnes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added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per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year</a:t>
            </a:r>
            <a:endParaRPr lang="de-DE" sz="1800" cap="none" dirty="0">
              <a:solidFill>
                <a:srgbClr val="FFFFFF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By 2050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more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plastic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than</a:t>
            </a:r>
            <a:r>
              <a:rPr lang="de-DE" sz="1800" cap="none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de-DE" sz="1800" cap="none" dirty="0" err="1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fish</a:t>
            </a:r>
            <a:endParaRPr lang="en-GB" sz="1800" cap="none" dirty="0">
              <a:solidFill>
                <a:srgbClr val="FFFFFF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Grafik 4" descr="Ein Bild, das draußen, Himmel, Natur, Wasser enthält.&#10;&#10;Automatisch generierte Beschreibung">
            <a:extLst>
              <a:ext uri="{FF2B5EF4-FFF2-40B4-BE49-F238E27FC236}">
                <a16:creationId xmlns:a16="http://schemas.microsoft.com/office/drawing/2014/main" id="{4FAC0726-DE7E-4D95-8AB6-6D1C40D614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37" r="18028" b="-1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D0A175-368B-4AE6-A5B2-9F2640DAD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387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A8FFEA1-1B69-4F42-B552-0CCF72596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A3C9226-5EC8-460B-82D7-72AA994DF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2A90A9D-33DF-408E-BF4C-F82588935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8F652E9C-631C-4EA3-A245-0633DA762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FA11F79-B78D-4A0E-8847-525316B22B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944603" y="4325112"/>
            <a:ext cx="71323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FF2C33A4-94EA-4982-851A-46F5351FA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6504" y="758952"/>
            <a:ext cx="7319175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SOLUTIONS –</a:t>
            </a:r>
            <a:br>
              <a:rPr lang="en-US" dirty="0"/>
            </a:br>
            <a:r>
              <a:rPr lang="en-US" dirty="0"/>
              <a:t>3 Strategies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6FAEC794-C3BD-4D56-B469-9C4610F24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818" y="1944907"/>
            <a:ext cx="2449486" cy="2449486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04D0B784-4306-4620-A278-1F5FFDE5A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2344334-CC5A-4E5A-929E-D7BC8EA8F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8B7D301-9173-4201-8038-70AE2D769F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6735" y="6453429"/>
            <a:ext cx="1312025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289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3CFC9789-57F4-4B9C-ABAA-6F7C8BADCA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B54F538-07DE-4652-B506-5D16E3EBB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D56195-A6AC-4958-8B87-F7D009353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38B8727-D318-4B70-B353-C390602FF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B0C8367-28B6-4EF1-B182-01BEC9872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AC395F2-CC41-4A32-92CA-F438E4AC4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</a:rPr>
              <a:t>1</a:t>
            </a:r>
            <a:r>
              <a:rPr lang="en-US" sz="3600" dirty="0">
                <a:solidFill>
                  <a:srgbClr val="FFFFFF"/>
                </a:solidFill>
              </a:rPr>
              <a:t> </a:t>
            </a:r>
            <a:r>
              <a:rPr lang="en-US" sz="3600" b="1" dirty="0">
                <a:solidFill>
                  <a:srgbClr val="FFFFFF"/>
                </a:solidFill>
              </a:rPr>
              <a:t>REDUCTION</a:t>
            </a:r>
            <a:r>
              <a:rPr lang="en-US" sz="3600" dirty="0">
                <a:solidFill>
                  <a:srgbClr val="FFFFFF"/>
                </a:solidFill>
              </a:rPr>
              <a:t> - </a:t>
            </a:r>
            <a:r>
              <a:rPr lang="en-US" sz="3600" dirty="0" err="1">
                <a:solidFill>
                  <a:srgbClr val="FFFFFF"/>
                </a:solidFill>
              </a:rPr>
              <a:t>preventional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49E3F4C-17F5-49E4-B05F-80C6B348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2" descr="Image result for ocean clean up">
            <a:extLst>
              <a:ext uri="{FF2B5EF4-FFF2-40B4-BE49-F238E27FC236}">
                <a16:creationId xmlns:a16="http://schemas.microsoft.com/office/drawing/2014/main" id="{26EA15E9-DE35-40E2-879E-6E622778C8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" r="2000" b="1"/>
          <a:stretch/>
        </p:blipFill>
        <p:spPr bwMode="auto">
          <a:xfrm rot="21600000">
            <a:off x="5045148" y="300594"/>
            <a:ext cx="4134176" cy="287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mage result for cleanup beach">
            <a:extLst>
              <a:ext uri="{FF2B5EF4-FFF2-40B4-BE49-F238E27FC236}">
                <a16:creationId xmlns:a16="http://schemas.microsoft.com/office/drawing/2014/main" id="{0D54140F-3D9E-4AA7-81E7-BB5A1E77B4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6" r="3" b="21641"/>
          <a:stretch/>
        </p:blipFill>
        <p:spPr bwMode="auto">
          <a:xfrm rot="21600000">
            <a:off x="5045148" y="3682902"/>
            <a:ext cx="6553803" cy="287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8246DB3-0008-4531-9B05-8A5C7CCA4545}"/>
              </a:ext>
            </a:extLst>
          </p:cNvPr>
          <p:cNvSpPr txBox="1"/>
          <p:nvPr/>
        </p:nvSpPr>
        <p:spPr>
          <a:xfrm>
            <a:off x="9443437" y="1476235"/>
            <a:ext cx="3255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Ocean </a:t>
            </a:r>
            <a:r>
              <a:rPr lang="de-DE" sz="2800" dirty="0" err="1"/>
              <a:t>Cleanup</a:t>
            </a:r>
            <a:endParaRPr lang="en-GB" sz="28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CC25112-D073-4B00-A87F-09908B7F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597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3CFC9789-57F4-4B9C-ABAA-6F7C8BADCA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B54F538-07DE-4652-B506-5D16E3EBB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D56195-A6AC-4958-8B87-F7D009353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38B8727-D318-4B70-B353-C390602FF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B0C8367-28B6-4EF1-B182-01BEC9872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AC395F2-CC41-4A32-92CA-F438E4AC4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</a:rPr>
              <a:t>1 REDUCTION</a:t>
            </a:r>
            <a:r>
              <a:rPr lang="en-US" sz="3600" dirty="0">
                <a:solidFill>
                  <a:srgbClr val="FFFFFF"/>
                </a:solidFill>
              </a:rPr>
              <a:t>- </a:t>
            </a:r>
            <a:r>
              <a:rPr lang="en-US" sz="3600" dirty="0" err="1">
                <a:solidFill>
                  <a:srgbClr val="FFFFFF"/>
                </a:solidFill>
              </a:rPr>
              <a:t>preventional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49E3F4C-17F5-49E4-B05F-80C6B348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1" name="Picture 2" descr="Image result for eigene tasche statt plastik">
            <a:extLst>
              <a:ext uri="{FF2B5EF4-FFF2-40B4-BE49-F238E27FC236}">
                <a16:creationId xmlns:a16="http://schemas.microsoft.com/office/drawing/2014/main" id="{1DB6DE2E-8496-4A9F-862D-ACA12A78D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17" y="1517039"/>
            <a:ext cx="6798082" cy="3823921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491AEB5F-36F6-487C-9307-33E5C4F10C16}"/>
              </a:ext>
            </a:extLst>
          </p:cNvPr>
          <p:cNvSpPr txBox="1">
            <a:spLocks/>
          </p:cNvSpPr>
          <p:nvPr/>
        </p:nvSpPr>
        <p:spPr>
          <a:xfrm>
            <a:off x="173087" y="3475691"/>
            <a:ext cx="4134176" cy="3335519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en-US" dirty="0">
                <a:solidFill>
                  <a:srgbClr val="FFFFFF"/>
                </a:solidFill>
              </a:rPr>
              <a:t>Government:	Ban on plastic 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		products</a:t>
            </a:r>
          </a:p>
          <a:p>
            <a:pPr marL="0" indent="0">
              <a:buFont typeface="Calibri" panose="020F0502020204030204" pitchFamily="34" charset="0"/>
              <a:buNone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en-US" dirty="0">
                <a:solidFill>
                  <a:srgbClr val="FFFFFF"/>
                </a:solidFill>
              </a:rPr>
              <a:t>Individual:	Dispensation of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		plastic products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C5A69CC-C1F4-4BB5-BD3B-D7AACDBE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028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38B8727-D318-4B70-B353-C390602FF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0C8367-28B6-4EF1-B182-01BEC9872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CF14F64-A97C-4E3E-84E7-F81DD990C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rgbClr val="FFFFFF"/>
                </a:solidFill>
              </a:rPr>
              <a:t>2 SUBSTITUTE </a:t>
            </a:r>
            <a:r>
              <a:rPr lang="de-DE" sz="3600" b="1" dirty="0" err="1">
                <a:solidFill>
                  <a:srgbClr val="FFFFFF"/>
                </a:solidFill>
              </a:rPr>
              <a:t>for</a:t>
            </a:r>
            <a:r>
              <a:rPr lang="de-DE" sz="3600" b="1" dirty="0">
                <a:solidFill>
                  <a:srgbClr val="FFFFFF"/>
                </a:solidFill>
              </a:rPr>
              <a:t> </a:t>
            </a:r>
            <a:r>
              <a:rPr lang="de-DE" sz="3600" b="1" dirty="0" err="1">
                <a:solidFill>
                  <a:srgbClr val="FFFFFF"/>
                </a:solidFill>
              </a:rPr>
              <a:t>oil-based</a:t>
            </a:r>
            <a:r>
              <a:rPr lang="de-DE" sz="3600" b="1" dirty="0">
                <a:solidFill>
                  <a:srgbClr val="FFFFFF"/>
                </a:solidFill>
              </a:rPr>
              <a:t> </a:t>
            </a:r>
            <a:r>
              <a:rPr lang="de-DE" sz="3600" b="1" dirty="0" err="1">
                <a:solidFill>
                  <a:srgbClr val="FFFFFF"/>
                </a:solidFill>
              </a:rPr>
              <a:t>plastics</a:t>
            </a:r>
            <a:r>
              <a:rPr lang="de-DE" sz="3600" b="1" dirty="0">
                <a:solidFill>
                  <a:srgbClr val="FFFFFF"/>
                </a:solidFill>
              </a:rPr>
              <a:t> </a:t>
            </a:r>
            <a:endParaRPr lang="en-GB" sz="3600" dirty="0">
              <a:solidFill>
                <a:srgbClr val="FFFFFF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05C0B12-C052-46C2-8F5A-2290532277A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2370" y="3439859"/>
            <a:ext cx="3084844" cy="3335519"/>
          </a:xfrm>
        </p:spPr>
        <p:txBody>
          <a:bodyPr>
            <a:normAutofit/>
          </a:bodyPr>
          <a:lstStyle/>
          <a:p>
            <a:r>
              <a:rPr lang="de-DE" sz="2400" dirty="0">
                <a:solidFill>
                  <a:srgbClr val="FFFFFF"/>
                </a:solidFill>
              </a:rPr>
              <a:t>Bio-plastics</a:t>
            </a:r>
            <a:endParaRPr lang="en-GB" sz="1500" dirty="0">
              <a:solidFill>
                <a:srgbClr val="FFFFF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49E3F4C-17F5-49E4-B05F-80C6B348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2" descr="Image result for bio plastic">
            <a:extLst>
              <a:ext uri="{FF2B5EF4-FFF2-40B4-BE49-F238E27FC236}">
                <a16:creationId xmlns:a16="http://schemas.microsoft.com/office/drawing/2014/main" id="{67DE22C3-6213-42B9-ADC8-246118A6F1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0" t="5097" r="9172" b="14178"/>
          <a:stretch/>
        </p:blipFill>
        <p:spPr bwMode="auto">
          <a:xfrm>
            <a:off x="4742017" y="1140161"/>
            <a:ext cx="6798082" cy="4577677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FE060CC-A4C7-49CC-87E3-2599F150B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054891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Rückblick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Breitbild</PresentationFormat>
  <Paragraphs>133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Rückblick</vt:lpstr>
      <vt:lpstr>THE PLASTIC-PROBLEM </vt:lpstr>
      <vt:lpstr>TODAY‘s PLASTIC </vt:lpstr>
      <vt:lpstr>WASTE FACTS</vt:lpstr>
      <vt:lpstr>PowerPoint-Präsentation</vt:lpstr>
      <vt:lpstr>PLASTIC IN THE OCEAN</vt:lpstr>
      <vt:lpstr>SOLUTIONS – 3 Strategies</vt:lpstr>
      <vt:lpstr>1 REDUCTION - preventional</vt:lpstr>
      <vt:lpstr>1 REDUCTION- preventional</vt:lpstr>
      <vt:lpstr>2 SUBSTITUTE for oil-based plastics </vt:lpstr>
      <vt:lpstr>3 RECYCLING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PLASTIC-PROBLEM</dc:title>
  <dc:creator>Luisa</dc:creator>
  <cp:lastModifiedBy>marlene Wachberger</cp:lastModifiedBy>
  <cp:revision>7</cp:revision>
  <dcterms:created xsi:type="dcterms:W3CDTF">2018-12-17T15:52:59Z</dcterms:created>
  <dcterms:modified xsi:type="dcterms:W3CDTF">2018-12-17T17:48:51Z</dcterms:modified>
</cp:coreProperties>
</file>