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3.sv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3.sv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2.png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4" Type="http://schemas.openxmlformats.org/officeDocument/2006/relationships/image" Target="../media/image18.jpe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6F1250-5DD3-47BF-A2B5-4E775C90F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3"/>
            <a:ext cx="8361229" cy="2792783"/>
          </a:xfrm>
        </p:spPr>
        <p:txBody>
          <a:bodyPr/>
          <a:lstStyle/>
          <a:p>
            <a:r>
              <a:rPr lang="de-DE" dirty="0"/>
              <a:t>Best </a:t>
            </a:r>
            <a:r>
              <a:rPr lang="de-DE" dirty="0" err="1"/>
              <a:t>drama</a:t>
            </a:r>
            <a:r>
              <a:rPr lang="de-DE" dirty="0"/>
              <a:t> Series 2018</a:t>
            </a:r>
            <a:endParaRPr lang="en-US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5C35297-0678-4EC3-8C5D-967E6DBCA0D7}"/>
              </a:ext>
            </a:extLst>
          </p:cNvPr>
          <p:cNvSpPr txBox="1"/>
          <p:nvPr/>
        </p:nvSpPr>
        <p:spPr>
          <a:xfrm>
            <a:off x="6425901" y="5223912"/>
            <a:ext cx="4423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Carlos Eduardo Ribeiro Mendoza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99775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8D1D5-DE74-4667-9923-04E9A9E65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054" y="685800"/>
            <a:ext cx="8977745" cy="148590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Brazilian presidential election  </a:t>
            </a:r>
          </a:p>
        </p:txBody>
      </p:sp>
      <p:pic>
        <p:nvPicPr>
          <p:cNvPr id="1026" name="Picture 2" descr="Bandeira do Brasil">
            <a:extLst>
              <a:ext uri="{FF2B5EF4-FFF2-40B4-BE49-F238E27FC236}">
                <a16:creationId xmlns:a16="http://schemas.microsoft.com/office/drawing/2014/main" id="{790506D8-B5AF-4D55-9E3B-F9CFF6CD0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04" y="2433783"/>
            <a:ext cx="3217883" cy="2252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FFEF9279-3A4E-466E-8E10-F75989E4C18B}"/>
              </a:ext>
            </a:extLst>
          </p:cNvPr>
          <p:cNvSpPr txBox="1"/>
          <p:nvPr/>
        </p:nvSpPr>
        <p:spPr>
          <a:xfrm>
            <a:off x="1500908" y="3067126"/>
            <a:ext cx="2542747" cy="46166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Attempt of murder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A89D56F-9789-4001-83B2-2845B8DDB0C0}"/>
              </a:ext>
            </a:extLst>
          </p:cNvPr>
          <p:cNvSpPr txBox="1"/>
          <p:nvPr/>
        </p:nvSpPr>
        <p:spPr>
          <a:xfrm>
            <a:off x="2089365" y="5427961"/>
            <a:ext cx="3492944" cy="46166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Candidate going to prison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BA37752-CB62-41E2-897B-6B6B92A2C642}"/>
              </a:ext>
            </a:extLst>
          </p:cNvPr>
          <p:cNvSpPr txBox="1"/>
          <p:nvPr/>
        </p:nvSpPr>
        <p:spPr>
          <a:xfrm>
            <a:off x="7556149" y="5442787"/>
            <a:ext cx="3194977" cy="46166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Betrayal among parties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14BBF6C3-E33B-46B3-910C-DD50B01AD35F}"/>
              </a:ext>
            </a:extLst>
          </p:cNvPr>
          <p:cNvSpPr txBox="1"/>
          <p:nvPr/>
        </p:nvSpPr>
        <p:spPr>
          <a:xfrm>
            <a:off x="8645236" y="3013500"/>
            <a:ext cx="3449912" cy="83099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Mass manipulation using </a:t>
            </a:r>
          </a:p>
          <a:p>
            <a:r>
              <a:rPr lang="en-US" sz="2400" dirty="0"/>
              <a:t>Facebook and </a:t>
            </a:r>
            <a:r>
              <a:rPr lang="en-US" sz="2400" dirty="0" err="1"/>
              <a:t>Whatsapp</a:t>
            </a:r>
            <a:endParaRPr lang="en-US" sz="2400" dirty="0"/>
          </a:p>
        </p:txBody>
      </p:sp>
      <p:pic>
        <p:nvPicPr>
          <p:cNvPr id="9" name="Gráfico 8" descr="Grinalda">
            <a:extLst>
              <a:ext uri="{FF2B5EF4-FFF2-40B4-BE49-F238E27FC236}">
                <a16:creationId xmlns:a16="http://schemas.microsoft.com/office/drawing/2014/main" id="{7B191CA5-33CE-4D87-B0C1-AA64998883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3708" y="597947"/>
            <a:ext cx="914400" cy="914400"/>
          </a:xfrm>
          <a:prstGeom prst="rect">
            <a:avLst/>
          </a:prstGeom>
        </p:spPr>
      </p:pic>
      <p:pic>
        <p:nvPicPr>
          <p:cNvPr id="11" name="Gráfico 10" descr="Grinalda">
            <a:extLst>
              <a:ext uri="{FF2B5EF4-FFF2-40B4-BE49-F238E27FC236}">
                <a16:creationId xmlns:a16="http://schemas.microsoft.com/office/drawing/2014/main" id="{6C5BAF71-82C8-437B-8B3B-5EBBC07039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72799" y="59794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379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8D1D5-DE74-4667-9923-04E9A9E65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054" y="685800"/>
            <a:ext cx="8977745" cy="148590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Lula da Silva</a:t>
            </a:r>
          </a:p>
        </p:txBody>
      </p:sp>
      <p:pic>
        <p:nvPicPr>
          <p:cNvPr id="9" name="Gráfico 8" descr="Grinalda">
            <a:extLst>
              <a:ext uri="{FF2B5EF4-FFF2-40B4-BE49-F238E27FC236}">
                <a16:creationId xmlns:a16="http://schemas.microsoft.com/office/drawing/2014/main" id="{7B191CA5-33CE-4D87-B0C1-AA64998883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3708" y="597947"/>
            <a:ext cx="914400" cy="914400"/>
          </a:xfrm>
          <a:prstGeom prst="rect">
            <a:avLst/>
          </a:prstGeom>
        </p:spPr>
      </p:pic>
      <p:pic>
        <p:nvPicPr>
          <p:cNvPr id="11" name="Gráfico 10" descr="Grinalda">
            <a:extLst>
              <a:ext uri="{FF2B5EF4-FFF2-40B4-BE49-F238E27FC236}">
                <a16:creationId xmlns:a16="http://schemas.microsoft.com/office/drawing/2014/main" id="{6C5BAF71-82C8-437B-8B3B-5EBBC07039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2799" y="597947"/>
            <a:ext cx="914400" cy="914400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DF177CD3-A83A-457C-B241-ED08324541E4}"/>
              </a:ext>
            </a:extLst>
          </p:cNvPr>
          <p:cNvSpPr txBox="1"/>
          <p:nvPr/>
        </p:nvSpPr>
        <p:spPr>
          <a:xfrm>
            <a:off x="1808740" y="4719961"/>
            <a:ext cx="2763259" cy="19389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Received Millions on bribes for controlling the most important port in the country?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E7AD89B6-D926-41B8-9263-46AC9E042789}"/>
              </a:ext>
            </a:extLst>
          </p:cNvPr>
          <p:cNvSpPr txBox="1"/>
          <p:nvPr/>
        </p:nvSpPr>
        <p:spPr>
          <a:xfrm>
            <a:off x="5314734" y="4719961"/>
            <a:ext cx="2763260" cy="19389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Constructed an airport on his private property with millionaire government funding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2755341F-5DD1-44A0-BAC1-8C82A065C912}"/>
              </a:ext>
            </a:extLst>
          </p:cNvPr>
          <p:cNvSpPr txBox="1"/>
          <p:nvPr/>
        </p:nvSpPr>
        <p:spPr>
          <a:xfrm>
            <a:off x="8876152" y="4904627"/>
            <a:ext cx="2763260" cy="156966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Admitted receiving enormous undeclared funding and tax-evasion?</a:t>
            </a:r>
          </a:p>
        </p:txBody>
      </p:sp>
      <p:pic>
        <p:nvPicPr>
          <p:cNvPr id="2052" name="Picture 4" descr="Image result for pesquisa primeiro turno 2018">
            <a:extLst>
              <a:ext uri="{FF2B5EF4-FFF2-40B4-BE49-F238E27FC236}">
                <a16:creationId xmlns:a16="http://schemas.microsoft.com/office/drawing/2014/main" id="{8E30DD9C-42BE-4CA8-BEAE-78B6BAAB24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19" b="46666"/>
          <a:stretch/>
        </p:blipFill>
        <p:spPr bwMode="auto">
          <a:xfrm>
            <a:off x="6256976" y="1790875"/>
            <a:ext cx="5101142" cy="1925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50B4B59-8D2A-435B-B953-BEBDC71B1B5D}"/>
              </a:ext>
            </a:extLst>
          </p:cNvPr>
          <p:cNvSpPr txBox="1"/>
          <p:nvPr/>
        </p:nvSpPr>
        <p:spPr>
          <a:xfrm>
            <a:off x="2140228" y="1861876"/>
            <a:ext cx="28600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1st on </a:t>
            </a:r>
            <a:r>
              <a:rPr lang="de-DE" sz="3200" dirty="0" err="1"/>
              <a:t>the</a:t>
            </a:r>
            <a:r>
              <a:rPr lang="de-DE" sz="3200" dirty="0"/>
              <a:t> </a:t>
            </a:r>
            <a:r>
              <a:rPr lang="de-DE" sz="3200" dirty="0" err="1"/>
              <a:t>polls</a:t>
            </a:r>
            <a:endParaRPr lang="en-US" sz="3200" b="1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8BBEDEBC-07B8-4C5B-BCA8-EB884FFE0A41}"/>
              </a:ext>
            </a:extLst>
          </p:cNvPr>
          <p:cNvSpPr txBox="1"/>
          <p:nvPr/>
        </p:nvSpPr>
        <p:spPr>
          <a:xfrm>
            <a:off x="2585365" y="3441344"/>
            <a:ext cx="17477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But </a:t>
            </a:r>
            <a:r>
              <a:rPr lang="de-DE" sz="3200" dirty="0" err="1"/>
              <a:t>why</a:t>
            </a:r>
            <a:r>
              <a:rPr lang="de-DE" sz="3200" dirty="0"/>
              <a:t>?</a:t>
            </a:r>
            <a:endParaRPr lang="en-US" sz="3200" dirty="0"/>
          </a:p>
        </p:txBody>
      </p:sp>
      <p:sp>
        <p:nvSpPr>
          <p:cNvPr id="5" name="Símbolo de &quot;Não Permitido&quot; 4">
            <a:extLst>
              <a:ext uri="{FF2B5EF4-FFF2-40B4-BE49-F238E27FC236}">
                <a16:creationId xmlns:a16="http://schemas.microsoft.com/office/drawing/2014/main" id="{42CAA9C2-5ED5-45C9-A63C-4B15BF5137F4}"/>
              </a:ext>
            </a:extLst>
          </p:cNvPr>
          <p:cNvSpPr/>
          <p:nvPr/>
        </p:nvSpPr>
        <p:spPr>
          <a:xfrm>
            <a:off x="1958108" y="4421431"/>
            <a:ext cx="2513878" cy="2391753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Símbolo de &quot;Não Permitido&quot; 17">
            <a:extLst>
              <a:ext uri="{FF2B5EF4-FFF2-40B4-BE49-F238E27FC236}">
                <a16:creationId xmlns:a16="http://schemas.microsoft.com/office/drawing/2014/main" id="{A0D8AC0C-0C69-471E-8FDF-6B8119B99DC1}"/>
              </a:ext>
            </a:extLst>
          </p:cNvPr>
          <p:cNvSpPr/>
          <p:nvPr/>
        </p:nvSpPr>
        <p:spPr>
          <a:xfrm>
            <a:off x="5314734" y="4466247"/>
            <a:ext cx="2513878" cy="2391753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Símbolo de &quot;Não Permitido&quot; 18">
            <a:extLst>
              <a:ext uri="{FF2B5EF4-FFF2-40B4-BE49-F238E27FC236}">
                <a16:creationId xmlns:a16="http://schemas.microsoft.com/office/drawing/2014/main" id="{FD55F67D-29FC-46A3-B61C-99B309743D08}"/>
              </a:ext>
            </a:extLst>
          </p:cNvPr>
          <p:cNvSpPr/>
          <p:nvPr/>
        </p:nvSpPr>
        <p:spPr>
          <a:xfrm>
            <a:off x="8976953" y="4417594"/>
            <a:ext cx="2513878" cy="2391753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59B4DF57-AFA1-4305-ADD5-01BE2B096948}"/>
              </a:ext>
            </a:extLst>
          </p:cNvPr>
          <p:cNvSpPr txBox="1"/>
          <p:nvPr/>
        </p:nvSpPr>
        <p:spPr>
          <a:xfrm>
            <a:off x="2380373" y="2651610"/>
            <a:ext cx="21577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/>
              <a:t>ARRESTED!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8354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8D1D5-DE74-4667-9923-04E9A9E65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054" y="685800"/>
            <a:ext cx="8977745" cy="148590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Lula da Silva</a:t>
            </a:r>
          </a:p>
        </p:txBody>
      </p:sp>
      <p:pic>
        <p:nvPicPr>
          <p:cNvPr id="9" name="Gráfico 8" descr="Grinalda">
            <a:extLst>
              <a:ext uri="{FF2B5EF4-FFF2-40B4-BE49-F238E27FC236}">
                <a16:creationId xmlns:a16="http://schemas.microsoft.com/office/drawing/2014/main" id="{7B191CA5-33CE-4D87-B0C1-AA64998883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3708" y="597947"/>
            <a:ext cx="914400" cy="914400"/>
          </a:xfrm>
          <a:prstGeom prst="rect">
            <a:avLst/>
          </a:prstGeom>
        </p:spPr>
      </p:pic>
      <p:pic>
        <p:nvPicPr>
          <p:cNvPr id="11" name="Gráfico 10" descr="Grinalda">
            <a:extLst>
              <a:ext uri="{FF2B5EF4-FFF2-40B4-BE49-F238E27FC236}">
                <a16:creationId xmlns:a16="http://schemas.microsoft.com/office/drawing/2014/main" id="{6C5BAF71-82C8-437B-8B3B-5EBBC07039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2799" y="597947"/>
            <a:ext cx="914400" cy="914400"/>
          </a:xfrm>
          <a:prstGeom prst="rect">
            <a:avLst/>
          </a:prstGeom>
        </p:spPr>
      </p:pic>
      <p:pic>
        <p:nvPicPr>
          <p:cNvPr id="2050" name="Picture 2" descr="Image result for lula da silva">
            <a:extLst>
              <a:ext uri="{FF2B5EF4-FFF2-40B4-BE49-F238E27FC236}">
                <a16:creationId xmlns:a16="http://schemas.microsoft.com/office/drawing/2014/main" id="{5A55F639-8DED-40B2-B47C-A89DF1FCFE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831" y="1954644"/>
            <a:ext cx="3524009" cy="1980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B199BC77-E69A-45A1-A63D-AA0682223149}"/>
              </a:ext>
            </a:extLst>
          </p:cNvPr>
          <p:cNvSpPr txBox="1"/>
          <p:nvPr/>
        </p:nvSpPr>
        <p:spPr>
          <a:xfrm>
            <a:off x="3467460" y="4461343"/>
            <a:ext cx="2763259" cy="19389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Received an 100.000€ apartment from a constructor, but never used it</a:t>
            </a:r>
          </a:p>
        </p:txBody>
      </p:sp>
      <p:sp>
        <p:nvSpPr>
          <p:cNvPr id="15" name="Seta: para a Direita 14">
            <a:extLst>
              <a:ext uri="{FF2B5EF4-FFF2-40B4-BE49-F238E27FC236}">
                <a16:creationId xmlns:a16="http://schemas.microsoft.com/office/drawing/2014/main" id="{10AAD595-0F71-4624-8BDA-7CAD3268D949}"/>
              </a:ext>
            </a:extLst>
          </p:cNvPr>
          <p:cNvSpPr/>
          <p:nvPr/>
        </p:nvSpPr>
        <p:spPr>
          <a:xfrm>
            <a:off x="6738814" y="5203533"/>
            <a:ext cx="1237672" cy="314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0907FB23-EBBE-4AC6-9DAE-4EB9BA8D7971}"/>
              </a:ext>
            </a:extLst>
          </p:cNvPr>
          <p:cNvSpPr txBox="1"/>
          <p:nvPr/>
        </p:nvSpPr>
        <p:spPr>
          <a:xfrm>
            <a:off x="8457899" y="5068163"/>
            <a:ext cx="9671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/>
              <a:t>JAIL!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02351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8D1D5-DE74-4667-9923-04E9A9E65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054" y="685800"/>
            <a:ext cx="8977745" cy="148590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Jair </a:t>
            </a:r>
            <a:r>
              <a:rPr lang="en-US" sz="5400" dirty="0" err="1"/>
              <a:t>Bolsonaro</a:t>
            </a:r>
            <a:endParaRPr lang="en-US" sz="5400" dirty="0"/>
          </a:p>
        </p:txBody>
      </p:sp>
      <p:pic>
        <p:nvPicPr>
          <p:cNvPr id="9" name="Gráfico 8" descr="Grinalda">
            <a:extLst>
              <a:ext uri="{FF2B5EF4-FFF2-40B4-BE49-F238E27FC236}">
                <a16:creationId xmlns:a16="http://schemas.microsoft.com/office/drawing/2014/main" id="{7B191CA5-33CE-4D87-B0C1-AA64998883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3708" y="597947"/>
            <a:ext cx="914400" cy="914400"/>
          </a:xfrm>
          <a:prstGeom prst="rect">
            <a:avLst/>
          </a:prstGeom>
        </p:spPr>
      </p:pic>
      <p:pic>
        <p:nvPicPr>
          <p:cNvPr id="11" name="Gráfico 10" descr="Grinalda">
            <a:extLst>
              <a:ext uri="{FF2B5EF4-FFF2-40B4-BE49-F238E27FC236}">
                <a16:creationId xmlns:a16="http://schemas.microsoft.com/office/drawing/2014/main" id="{6C5BAF71-82C8-437B-8B3B-5EBBC07039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2799" y="597947"/>
            <a:ext cx="914400" cy="914400"/>
          </a:xfrm>
          <a:prstGeom prst="rect">
            <a:avLst/>
          </a:prstGeom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0907FB23-EBBE-4AC6-9DAE-4EB9BA8D7971}"/>
              </a:ext>
            </a:extLst>
          </p:cNvPr>
          <p:cNvSpPr txBox="1"/>
          <p:nvPr/>
        </p:nvSpPr>
        <p:spPr>
          <a:xfrm>
            <a:off x="4655126" y="4754392"/>
            <a:ext cx="33805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err="1"/>
              <a:t>Stabbed</a:t>
            </a:r>
            <a:r>
              <a:rPr lang="de-DE" sz="3200" b="1" dirty="0"/>
              <a:t> on </a:t>
            </a:r>
            <a:r>
              <a:rPr lang="de-DE" sz="3200" b="1" dirty="0" err="1"/>
              <a:t>the</a:t>
            </a:r>
            <a:r>
              <a:rPr lang="de-DE" sz="3200" b="1" dirty="0"/>
              <a:t> </a:t>
            </a:r>
            <a:r>
              <a:rPr lang="de-DE" sz="3200" b="1" dirty="0" err="1"/>
              <a:t>stomach</a:t>
            </a:r>
            <a:r>
              <a:rPr lang="de-DE" sz="3200" b="1" dirty="0"/>
              <a:t>, but </a:t>
            </a:r>
            <a:r>
              <a:rPr lang="de-DE" sz="3200" b="1" dirty="0" err="1"/>
              <a:t>growing</a:t>
            </a:r>
            <a:r>
              <a:rPr lang="de-DE" sz="3200" b="1" dirty="0"/>
              <a:t> on </a:t>
            </a:r>
            <a:r>
              <a:rPr lang="de-DE" sz="3200" b="1" dirty="0" err="1"/>
              <a:t>polls</a:t>
            </a:r>
            <a:endParaRPr lang="en-US" sz="3200" b="1" dirty="0"/>
          </a:p>
        </p:txBody>
      </p:sp>
      <p:pic>
        <p:nvPicPr>
          <p:cNvPr id="4098" name="Picture 2" descr="Image result for bolsonaro facada">
            <a:extLst>
              <a:ext uri="{FF2B5EF4-FFF2-40B4-BE49-F238E27FC236}">
                <a16:creationId xmlns:a16="http://schemas.microsoft.com/office/drawing/2014/main" id="{7E0FF6C3-15BF-4976-952D-0E2CBF321B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272" y="1942379"/>
            <a:ext cx="4104589" cy="2340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mage result for bolsonaro hospital">
            <a:extLst>
              <a:ext uri="{FF2B5EF4-FFF2-40B4-BE49-F238E27FC236}">
                <a16:creationId xmlns:a16="http://schemas.microsoft.com/office/drawing/2014/main" id="{417EDA00-5BFB-4964-B1FA-0340F3379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756" y="1942379"/>
            <a:ext cx="4179043" cy="2340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5576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8D1D5-DE74-4667-9923-04E9A9E65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054" y="685800"/>
            <a:ext cx="8977745" cy="148590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Jair </a:t>
            </a:r>
            <a:r>
              <a:rPr lang="en-US" sz="5400" dirty="0" err="1"/>
              <a:t>Bolsonaro</a:t>
            </a:r>
            <a:endParaRPr lang="en-US" sz="5400" dirty="0"/>
          </a:p>
        </p:txBody>
      </p:sp>
      <p:pic>
        <p:nvPicPr>
          <p:cNvPr id="9" name="Gráfico 8" descr="Grinalda">
            <a:extLst>
              <a:ext uri="{FF2B5EF4-FFF2-40B4-BE49-F238E27FC236}">
                <a16:creationId xmlns:a16="http://schemas.microsoft.com/office/drawing/2014/main" id="{7B191CA5-33CE-4D87-B0C1-AA64998883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3708" y="597947"/>
            <a:ext cx="914400" cy="914400"/>
          </a:xfrm>
          <a:prstGeom prst="rect">
            <a:avLst/>
          </a:prstGeom>
        </p:spPr>
      </p:pic>
      <p:pic>
        <p:nvPicPr>
          <p:cNvPr id="11" name="Gráfico 10" descr="Grinalda">
            <a:extLst>
              <a:ext uri="{FF2B5EF4-FFF2-40B4-BE49-F238E27FC236}">
                <a16:creationId xmlns:a16="http://schemas.microsoft.com/office/drawing/2014/main" id="{6C5BAF71-82C8-437B-8B3B-5EBBC07039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2799" y="597947"/>
            <a:ext cx="914400" cy="9144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6362DF51-B0BA-4423-81F6-ACE53C1383A6}"/>
              </a:ext>
            </a:extLst>
          </p:cNvPr>
          <p:cNvSpPr txBox="1"/>
          <p:nvPr/>
        </p:nvSpPr>
        <p:spPr>
          <a:xfrm>
            <a:off x="1886525" y="1707910"/>
            <a:ext cx="43018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/>
              <a:t>„The </a:t>
            </a:r>
            <a:r>
              <a:rPr lang="de-DE" sz="3200" b="1" dirty="0" err="1"/>
              <a:t>dictatorship</a:t>
            </a:r>
            <a:r>
              <a:rPr lang="de-DE" sz="3200" b="1" dirty="0"/>
              <a:t> </a:t>
            </a:r>
            <a:r>
              <a:rPr lang="de-DE" sz="3200" b="1" dirty="0" err="1"/>
              <a:t>should‘ve</a:t>
            </a:r>
            <a:r>
              <a:rPr lang="de-DE" sz="3200" b="1" dirty="0"/>
              <a:t> </a:t>
            </a:r>
            <a:r>
              <a:rPr lang="de-DE" sz="3200" b="1" dirty="0" err="1"/>
              <a:t>killed</a:t>
            </a:r>
            <a:r>
              <a:rPr lang="de-DE" sz="3200" b="1" dirty="0"/>
              <a:t> </a:t>
            </a:r>
            <a:r>
              <a:rPr lang="de-DE" sz="3200" b="1" dirty="0" err="1"/>
              <a:t>more</a:t>
            </a:r>
            <a:r>
              <a:rPr lang="de-DE" sz="3200" b="1" dirty="0"/>
              <a:t>, not </a:t>
            </a:r>
            <a:r>
              <a:rPr lang="de-DE" sz="3200" b="1" dirty="0" err="1"/>
              <a:t>only</a:t>
            </a:r>
            <a:r>
              <a:rPr lang="de-DE" sz="3200" b="1" dirty="0"/>
              <a:t> </a:t>
            </a:r>
            <a:r>
              <a:rPr lang="de-DE" sz="3200" b="1" dirty="0" err="1"/>
              <a:t>tortured</a:t>
            </a:r>
            <a:r>
              <a:rPr lang="de-DE" sz="3200" b="1" dirty="0"/>
              <a:t>“ 	</a:t>
            </a:r>
            <a:endParaRPr lang="en-US" sz="3200" b="1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2805A32-2AD3-4B1B-9202-E7BE4DF1D539}"/>
              </a:ext>
            </a:extLst>
          </p:cNvPr>
          <p:cNvSpPr txBox="1"/>
          <p:nvPr/>
        </p:nvSpPr>
        <p:spPr>
          <a:xfrm>
            <a:off x="7042725" y="1702134"/>
            <a:ext cx="39300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/>
              <a:t>„</a:t>
            </a:r>
            <a:r>
              <a:rPr lang="de-DE" sz="3200" b="1" dirty="0" err="1"/>
              <a:t>I‘m</a:t>
            </a:r>
            <a:r>
              <a:rPr lang="de-DE" sz="3200" b="1" dirty="0"/>
              <a:t> </a:t>
            </a:r>
            <a:r>
              <a:rPr lang="de-DE" sz="3200" b="1" dirty="0" err="1"/>
              <a:t>unable</a:t>
            </a:r>
            <a:r>
              <a:rPr lang="de-DE" sz="3200" b="1" dirty="0"/>
              <a:t> of </a:t>
            </a:r>
            <a:r>
              <a:rPr lang="de-DE" sz="3200" b="1" dirty="0" err="1"/>
              <a:t>loving</a:t>
            </a:r>
            <a:r>
              <a:rPr lang="de-DE" sz="3200" b="1" dirty="0"/>
              <a:t> a </a:t>
            </a:r>
            <a:r>
              <a:rPr lang="de-DE" sz="3200" b="1" dirty="0" err="1"/>
              <a:t>homossexual</a:t>
            </a:r>
            <a:r>
              <a:rPr lang="de-DE" sz="3200" b="1" dirty="0"/>
              <a:t>, </a:t>
            </a:r>
            <a:r>
              <a:rPr lang="de-DE" sz="3200" b="1" dirty="0" err="1"/>
              <a:t>I‘d</a:t>
            </a:r>
            <a:r>
              <a:rPr lang="de-DE" sz="3200" b="1" dirty="0"/>
              <a:t> </a:t>
            </a:r>
            <a:r>
              <a:rPr lang="de-DE" sz="3200" b="1" dirty="0" err="1"/>
              <a:t>rather</a:t>
            </a:r>
            <a:r>
              <a:rPr lang="de-DE" sz="3200" b="1" dirty="0"/>
              <a:t> </a:t>
            </a:r>
            <a:r>
              <a:rPr lang="de-DE" sz="3200" b="1" dirty="0" err="1"/>
              <a:t>my</a:t>
            </a:r>
            <a:r>
              <a:rPr lang="de-DE" sz="3200" b="1" dirty="0"/>
              <a:t> </a:t>
            </a:r>
            <a:r>
              <a:rPr lang="de-DE" sz="3200" b="1" dirty="0" err="1"/>
              <a:t>son</a:t>
            </a:r>
            <a:r>
              <a:rPr lang="de-DE" sz="3200" b="1" dirty="0"/>
              <a:t> to die“</a:t>
            </a:r>
            <a:endParaRPr lang="en-US" sz="3200" b="1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3274EF7C-0980-49CA-AD10-E0D2E24583B7}"/>
              </a:ext>
            </a:extLst>
          </p:cNvPr>
          <p:cNvSpPr txBox="1"/>
          <p:nvPr/>
        </p:nvSpPr>
        <p:spPr>
          <a:xfrm>
            <a:off x="1339271" y="3705508"/>
            <a:ext cx="514465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/>
              <a:t>„This </a:t>
            </a:r>
            <a:r>
              <a:rPr lang="de-DE" sz="3200" b="1" dirty="0" err="1"/>
              <a:t>wouldn‘t</a:t>
            </a:r>
            <a:r>
              <a:rPr lang="de-DE" sz="3200" b="1" dirty="0"/>
              <a:t> happen, I </a:t>
            </a:r>
            <a:r>
              <a:rPr lang="de-DE" sz="3200" b="1" dirty="0" err="1"/>
              <a:t>educated</a:t>
            </a:r>
            <a:r>
              <a:rPr lang="de-DE" sz="3200" b="1" dirty="0"/>
              <a:t> </a:t>
            </a:r>
            <a:r>
              <a:rPr lang="de-DE" sz="3200" b="1" dirty="0" err="1"/>
              <a:t>them</a:t>
            </a:r>
            <a:r>
              <a:rPr lang="de-DE" sz="3200" b="1" dirty="0"/>
              <a:t> </a:t>
            </a:r>
            <a:r>
              <a:rPr lang="de-DE" sz="3200" b="1" dirty="0" err="1"/>
              <a:t>properly</a:t>
            </a:r>
            <a:r>
              <a:rPr lang="de-DE" sz="3200" b="1" dirty="0"/>
              <a:t>“ </a:t>
            </a:r>
            <a:r>
              <a:rPr lang="de-DE" sz="3200" b="1" dirty="0" err="1"/>
              <a:t>when</a:t>
            </a:r>
            <a:r>
              <a:rPr lang="de-DE" sz="3200" b="1" dirty="0"/>
              <a:t> </a:t>
            </a:r>
            <a:r>
              <a:rPr lang="de-DE" sz="3200" b="1" dirty="0" err="1"/>
              <a:t>asked</a:t>
            </a:r>
            <a:r>
              <a:rPr lang="de-DE" sz="3200" b="1" dirty="0"/>
              <a:t> </a:t>
            </a:r>
            <a:r>
              <a:rPr lang="de-DE" sz="3200" b="1" dirty="0" err="1"/>
              <a:t>what</a:t>
            </a:r>
            <a:r>
              <a:rPr lang="de-DE" sz="3200" b="1" dirty="0"/>
              <a:t> </a:t>
            </a:r>
            <a:r>
              <a:rPr lang="de-DE" sz="3200" b="1" dirty="0" err="1"/>
              <a:t>would</a:t>
            </a:r>
            <a:r>
              <a:rPr lang="de-DE" sz="3200" b="1" dirty="0"/>
              <a:t> happen </a:t>
            </a:r>
            <a:r>
              <a:rPr lang="de-DE" sz="3200" b="1" dirty="0" err="1"/>
              <a:t>if</a:t>
            </a:r>
            <a:r>
              <a:rPr lang="de-DE" sz="3200" b="1" dirty="0"/>
              <a:t> </a:t>
            </a:r>
            <a:r>
              <a:rPr lang="de-DE" sz="3200" b="1" dirty="0" err="1"/>
              <a:t>his</a:t>
            </a:r>
            <a:r>
              <a:rPr lang="de-DE" sz="3200" b="1" dirty="0"/>
              <a:t> </a:t>
            </a:r>
            <a:r>
              <a:rPr lang="de-DE" sz="3200" b="1" dirty="0" err="1"/>
              <a:t>son</a:t>
            </a:r>
            <a:r>
              <a:rPr lang="de-DE" sz="3200" b="1" dirty="0"/>
              <a:t> </a:t>
            </a:r>
            <a:r>
              <a:rPr lang="de-DE" sz="3200" b="1" dirty="0" err="1"/>
              <a:t>dated</a:t>
            </a:r>
            <a:r>
              <a:rPr lang="de-DE" sz="3200" b="1" dirty="0"/>
              <a:t> a </a:t>
            </a:r>
            <a:r>
              <a:rPr lang="de-DE" sz="3200" b="1" dirty="0" err="1"/>
              <a:t>black</a:t>
            </a:r>
            <a:r>
              <a:rPr lang="de-DE" sz="3200" b="1" dirty="0"/>
              <a:t> </a:t>
            </a:r>
            <a:r>
              <a:rPr lang="de-DE" sz="3200" b="1" dirty="0" err="1"/>
              <a:t>woman</a:t>
            </a:r>
            <a:endParaRPr lang="en-US" sz="3200" b="1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A4AE1DD-09B4-41BB-B53F-7C60A7CA5CFB}"/>
              </a:ext>
            </a:extLst>
          </p:cNvPr>
          <p:cNvSpPr txBox="1"/>
          <p:nvPr/>
        </p:nvSpPr>
        <p:spPr>
          <a:xfrm>
            <a:off x="6293829" y="3551494"/>
            <a:ext cx="56849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/>
              <a:t>„Women </a:t>
            </a:r>
            <a:r>
              <a:rPr lang="de-DE" sz="3200" b="1" dirty="0" err="1"/>
              <a:t>should</a:t>
            </a:r>
            <a:r>
              <a:rPr lang="de-DE" sz="3200" b="1" dirty="0"/>
              <a:t> </a:t>
            </a:r>
            <a:r>
              <a:rPr lang="de-DE" sz="3200" b="1" dirty="0" err="1"/>
              <a:t>receive</a:t>
            </a:r>
            <a:r>
              <a:rPr lang="de-DE" sz="3200" b="1" dirty="0"/>
              <a:t> </a:t>
            </a:r>
            <a:r>
              <a:rPr lang="de-DE" sz="3200" b="1" dirty="0" err="1"/>
              <a:t>less</a:t>
            </a:r>
            <a:r>
              <a:rPr lang="de-DE" sz="3200" b="1" dirty="0"/>
              <a:t> </a:t>
            </a:r>
            <a:r>
              <a:rPr lang="de-DE" sz="3200" b="1" dirty="0" err="1"/>
              <a:t>pay</a:t>
            </a:r>
            <a:r>
              <a:rPr lang="de-DE" sz="3200" b="1" dirty="0"/>
              <a:t> </a:t>
            </a:r>
            <a:r>
              <a:rPr lang="de-DE" sz="3200" b="1" dirty="0" err="1"/>
              <a:t>because</a:t>
            </a:r>
            <a:r>
              <a:rPr lang="de-DE" sz="3200" b="1" dirty="0"/>
              <a:t> </a:t>
            </a:r>
            <a:r>
              <a:rPr lang="de-DE" sz="3200" b="1" dirty="0" err="1"/>
              <a:t>they</a:t>
            </a:r>
            <a:r>
              <a:rPr lang="de-DE" sz="3200" b="1" dirty="0"/>
              <a:t> </a:t>
            </a:r>
            <a:r>
              <a:rPr lang="de-DE" sz="3200" b="1" dirty="0" err="1"/>
              <a:t>get</a:t>
            </a:r>
            <a:r>
              <a:rPr lang="de-DE" sz="3200" b="1" dirty="0"/>
              <a:t> </a:t>
            </a:r>
            <a:r>
              <a:rPr lang="de-DE" sz="3200" b="1" dirty="0" err="1"/>
              <a:t>pregnet</a:t>
            </a:r>
            <a:r>
              <a:rPr lang="de-DE" sz="3200" b="1" dirty="0"/>
              <a:t>“</a:t>
            </a:r>
            <a:endParaRPr lang="en-US" sz="3200" b="1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EFEB77E-B9A5-4447-878C-9FE32772ABC2}"/>
              </a:ext>
            </a:extLst>
          </p:cNvPr>
          <p:cNvSpPr txBox="1"/>
          <p:nvPr/>
        </p:nvSpPr>
        <p:spPr>
          <a:xfrm>
            <a:off x="6388878" y="5056650"/>
            <a:ext cx="56849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/>
              <a:t>„I </a:t>
            </a:r>
            <a:r>
              <a:rPr lang="de-DE" sz="3200" b="1" dirty="0" err="1"/>
              <a:t>don‘t</a:t>
            </a:r>
            <a:r>
              <a:rPr lang="de-DE" sz="3200" b="1" dirty="0"/>
              <a:t> </a:t>
            </a:r>
            <a:r>
              <a:rPr lang="de-DE" sz="3200" b="1" dirty="0" err="1"/>
              <a:t>rape</a:t>
            </a:r>
            <a:r>
              <a:rPr lang="de-DE" sz="3200" b="1" dirty="0"/>
              <a:t> </a:t>
            </a:r>
            <a:r>
              <a:rPr lang="de-DE" sz="3200" b="1" dirty="0" err="1"/>
              <a:t>you</a:t>
            </a:r>
            <a:r>
              <a:rPr lang="de-DE" sz="3200" b="1" dirty="0"/>
              <a:t> </a:t>
            </a:r>
            <a:r>
              <a:rPr lang="de-DE" sz="3200" b="1" dirty="0" err="1"/>
              <a:t>because</a:t>
            </a:r>
            <a:r>
              <a:rPr lang="de-DE" sz="3200" b="1" dirty="0"/>
              <a:t> </a:t>
            </a:r>
            <a:r>
              <a:rPr lang="de-DE" sz="3200" b="1" dirty="0" err="1"/>
              <a:t>you</a:t>
            </a:r>
            <a:r>
              <a:rPr lang="de-DE" sz="3200" b="1" dirty="0"/>
              <a:t> </a:t>
            </a:r>
            <a:r>
              <a:rPr lang="de-DE" sz="3200" b="1" dirty="0" err="1"/>
              <a:t>don‘t</a:t>
            </a:r>
            <a:r>
              <a:rPr lang="de-DE" sz="3200" b="1" dirty="0"/>
              <a:t> </a:t>
            </a:r>
            <a:r>
              <a:rPr lang="de-DE" sz="3200" b="1" dirty="0" err="1"/>
              <a:t>deserve</a:t>
            </a:r>
            <a:r>
              <a:rPr lang="de-DE" sz="3200" b="1" dirty="0"/>
              <a:t> </a:t>
            </a:r>
            <a:r>
              <a:rPr lang="de-DE" sz="3200" b="1" dirty="0" err="1"/>
              <a:t>it</a:t>
            </a:r>
            <a:r>
              <a:rPr lang="de-DE" sz="3200" b="1" dirty="0"/>
              <a:t>“</a:t>
            </a:r>
            <a:endParaRPr lang="en-US" sz="3200" b="1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4839700A-2472-4DE2-9CC2-D65973D2B0E2}"/>
              </a:ext>
            </a:extLst>
          </p:cNvPr>
          <p:cNvSpPr txBox="1"/>
          <p:nvPr/>
        </p:nvSpPr>
        <p:spPr>
          <a:xfrm>
            <a:off x="3089801" y="3306506"/>
            <a:ext cx="6598153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4800" dirty="0"/>
              <a:t>How’s THIS guy winning?</a:t>
            </a:r>
          </a:p>
        </p:txBody>
      </p:sp>
    </p:spTree>
    <p:extLst>
      <p:ext uri="{BB962C8B-B14F-4D97-AF65-F5344CB8AC3E}">
        <p14:creationId xmlns:p14="http://schemas.microsoft.com/office/powerpoint/2010/main" val="50763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8D1D5-DE74-4667-9923-04E9A9E65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054" y="685800"/>
            <a:ext cx="8977745" cy="148590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Conspiracy theory - sort of</a:t>
            </a:r>
          </a:p>
        </p:txBody>
      </p:sp>
      <p:pic>
        <p:nvPicPr>
          <p:cNvPr id="9" name="Gráfico 8" descr="Grinalda">
            <a:extLst>
              <a:ext uri="{FF2B5EF4-FFF2-40B4-BE49-F238E27FC236}">
                <a16:creationId xmlns:a16="http://schemas.microsoft.com/office/drawing/2014/main" id="{7B191CA5-33CE-4D87-B0C1-AA64998883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3708" y="597947"/>
            <a:ext cx="914400" cy="914400"/>
          </a:xfrm>
          <a:prstGeom prst="rect">
            <a:avLst/>
          </a:prstGeom>
        </p:spPr>
      </p:pic>
      <p:pic>
        <p:nvPicPr>
          <p:cNvPr id="11" name="Gráfico 10" descr="Grinalda">
            <a:extLst>
              <a:ext uri="{FF2B5EF4-FFF2-40B4-BE49-F238E27FC236}">
                <a16:creationId xmlns:a16="http://schemas.microsoft.com/office/drawing/2014/main" id="{6C5BAF71-82C8-437B-8B3B-5EBBC07039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2799" y="597947"/>
            <a:ext cx="914400" cy="914400"/>
          </a:xfrm>
          <a:prstGeom prst="rect">
            <a:avLst/>
          </a:prstGeom>
        </p:spPr>
      </p:pic>
      <p:grpSp>
        <p:nvGrpSpPr>
          <p:cNvPr id="5" name="Agrupar 4">
            <a:extLst>
              <a:ext uri="{FF2B5EF4-FFF2-40B4-BE49-F238E27FC236}">
                <a16:creationId xmlns:a16="http://schemas.microsoft.com/office/drawing/2014/main" id="{07381A52-66A9-459F-A79E-2E74CB80F7E1}"/>
              </a:ext>
            </a:extLst>
          </p:cNvPr>
          <p:cNvGrpSpPr/>
          <p:nvPr/>
        </p:nvGrpSpPr>
        <p:grpSpPr>
          <a:xfrm>
            <a:off x="1043709" y="1731242"/>
            <a:ext cx="3934692" cy="1485900"/>
            <a:chOff x="476827" y="1962150"/>
            <a:chExt cx="4824845" cy="1823837"/>
          </a:xfrm>
        </p:grpSpPr>
        <p:pic>
          <p:nvPicPr>
            <p:cNvPr id="3" name="Imagem 2">
              <a:extLst>
                <a:ext uri="{FF2B5EF4-FFF2-40B4-BE49-F238E27FC236}">
                  <a16:creationId xmlns:a16="http://schemas.microsoft.com/office/drawing/2014/main" id="{5829DB72-262A-4A13-957A-54E3FACF64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6827" y="2347812"/>
              <a:ext cx="4824845" cy="1438175"/>
            </a:xfrm>
            <a:prstGeom prst="rect">
              <a:avLst/>
            </a:prstGeom>
          </p:spPr>
        </p:pic>
        <p:pic>
          <p:nvPicPr>
            <p:cNvPr id="4" name="Imagem 3">
              <a:extLst>
                <a:ext uri="{FF2B5EF4-FFF2-40B4-BE49-F238E27FC236}">
                  <a16:creationId xmlns:a16="http://schemas.microsoft.com/office/drawing/2014/main" id="{ACA67A96-9804-4556-98A0-5081A1DFD5B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45403" y="1962150"/>
              <a:ext cx="1704975" cy="419100"/>
            </a:xfrm>
            <a:prstGeom prst="rect">
              <a:avLst/>
            </a:prstGeom>
          </p:spPr>
        </p:pic>
      </p:grp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A9D7CEE0-CBCC-4C32-8AF0-7EA63311204C}"/>
              </a:ext>
            </a:extLst>
          </p:cNvPr>
          <p:cNvGrpSpPr/>
          <p:nvPr/>
        </p:nvGrpSpPr>
        <p:grpSpPr>
          <a:xfrm>
            <a:off x="1126401" y="3531345"/>
            <a:ext cx="3279344" cy="2004970"/>
            <a:chOff x="1218765" y="3786230"/>
            <a:chExt cx="4474730" cy="2473823"/>
          </a:xfrm>
        </p:grpSpPr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AF94A7EE-12EC-4603-A2A3-442DB7A810F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18765" y="4193386"/>
              <a:ext cx="4474730" cy="2066667"/>
            </a:xfrm>
            <a:prstGeom prst="rect">
              <a:avLst/>
            </a:prstGeom>
          </p:spPr>
        </p:pic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016D47CE-3653-45C8-98BA-8DFFC7B7908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312284" y="3786230"/>
              <a:ext cx="1972828" cy="444100"/>
            </a:xfrm>
            <a:prstGeom prst="rect">
              <a:avLst/>
            </a:prstGeom>
          </p:spPr>
        </p:pic>
      </p:grp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886125EB-7159-448E-8A99-98A2117E75E0}"/>
              </a:ext>
            </a:extLst>
          </p:cNvPr>
          <p:cNvGrpSpPr/>
          <p:nvPr/>
        </p:nvGrpSpPr>
        <p:grpSpPr>
          <a:xfrm>
            <a:off x="5440218" y="1771075"/>
            <a:ext cx="4867563" cy="1485900"/>
            <a:chOff x="5227782" y="2171700"/>
            <a:chExt cx="6583651" cy="1818108"/>
          </a:xfrm>
        </p:grpSpPr>
        <p:pic>
          <p:nvPicPr>
            <p:cNvPr id="16" name="Imagem 15">
              <a:extLst>
                <a:ext uri="{FF2B5EF4-FFF2-40B4-BE49-F238E27FC236}">
                  <a16:creationId xmlns:a16="http://schemas.microsoft.com/office/drawing/2014/main" id="{73544995-5F89-40F5-A7C8-96E211CD9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227782" y="2770608"/>
              <a:ext cx="6583651" cy="1219200"/>
            </a:xfrm>
            <a:prstGeom prst="rect">
              <a:avLst/>
            </a:prstGeom>
          </p:spPr>
        </p:pic>
        <p:pic>
          <p:nvPicPr>
            <p:cNvPr id="18" name="Imagem 17">
              <a:extLst>
                <a:ext uri="{FF2B5EF4-FFF2-40B4-BE49-F238E27FC236}">
                  <a16:creationId xmlns:a16="http://schemas.microsoft.com/office/drawing/2014/main" id="{2E5D1A91-5843-4F4C-B940-0215D8F3FAA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470526" y="2171700"/>
              <a:ext cx="1743075" cy="638175"/>
            </a:xfrm>
            <a:prstGeom prst="rect">
              <a:avLst/>
            </a:prstGeom>
          </p:spPr>
        </p:pic>
      </p:grp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7E194399-12FF-4E17-9CCD-BB0DC61E92AD}"/>
              </a:ext>
            </a:extLst>
          </p:cNvPr>
          <p:cNvGrpSpPr/>
          <p:nvPr/>
        </p:nvGrpSpPr>
        <p:grpSpPr>
          <a:xfrm>
            <a:off x="4978401" y="3531345"/>
            <a:ext cx="6541381" cy="1167479"/>
            <a:chOff x="4978401" y="3531345"/>
            <a:chExt cx="6541381" cy="1167479"/>
          </a:xfrm>
        </p:grpSpPr>
        <p:pic>
          <p:nvPicPr>
            <p:cNvPr id="20" name="Imagem 19">
              <a:extLst>
                <a:ext uri="{FF2B5EF4-FFF2-40B4-BE49-F238E27FC236}">
                  <a16:creationId xmlns:a16="http://schemas.microsoft.com/office/drawing/2014/main" id="{8147261D-5579-4CF6-A7F8-EB7EDCAD29A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978401" y="3869278"/>
              <a:ext cx="6541381" cy="829546"/>
            </a:xfrm>
            <a:prstGeom prst="rect">
              <a:avLst/>
            </a:prstGeom>
          </p:spPr>
        </p:pic>
        <p:pic>
          <p:nvPicPr>
            <p:cNvPr id="21" name="Imagem 20">
              <a:extLst>
                <a:ext uri="{FF2B5EF4-FFF2-40B4-BE49-F238E27FC236}">
                  <a16:creationId xmlns:a16="http://schemas.microsoft.com/office/drawing/2014/main" id="{71324A90-DCFB-4044-9C7C-9C0CCC26F98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5286604" y="3531345"/>
              <a:ext cx="1298539" cy="408529"/>
            </a:xfrm>
            <a:prstGeom prst="rect">
              <a:avLst/>
            </a:prstGeom>
          </p:spPr>
        </p:pic>
      </p:grpSp>
      <p:grpSp>
        <p:nvGrpSpPr>
          <p:cNvPr id="25" name="Agrupar 24">
            <a:extLst>
              <a:ext uri="{FF2B5EF4-FFF2-40B4-BE49-F238E27FC236}">
                <a16:creationId xmlns:a16="http://schemas.microsoft.com/office/drawing/2014/main" id="{FD0327D2-2412-4FAA-AFDA-D0AB3292B574}"/>
              </a:ext>
            </a:extLst>
          </p:cNvPr>
          <p:cNvGrpSpPr/>
          <p:nvPr/>
        </p:nvGrpSpPr>
        <p:grpSpPr>
          <a:xfrm>
            <a:off x="5116945" y="5223161"/>
            <a:ext cx="6602556" cy="1173241"/>
            <a:chOff x="5440218" y="5299519"/>
            <a:chExt cx="6602556" cy="1173241"/>
          </a:xfrm>
        </p:grpSpPr>
        <p:pic>
          <p:nvPicPr>
            <p:cNvPr id="23" name="Imagem 22">
              <a:extLst>
                <a:ext uri="{FF2B5EF4-FFF2-40B4-BE49-F238E27FC236}">
                  <a16:creationId xmlns:a16="http://schemas.microsoft.com/office/drawing/2014/main" id="{D81B7EED-6F1D-42C6-8D13-67FDB94323E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5440218" y="5622869"/>
              <a:ext cx="6602556" cy="849891"/>
            </a:xfrm>
            <a:prstGeom prst="rect">
              <a:avLst/>
            </a:prstGeom>
          </p:spPr>
        </p:pic>
        <p:pic>
          <p:nvPicPr>
            <p:cNvPr id="24" name="Imagem 23">
              <a:extLst>
                <a:ext uri="{FF2B5EF4-FFF2-40B4-BE49-F238E27FC236}">
                  <a16:creationId xmlns:a16="http://schemas.microsoft.com/office/drawing/2014/main" id="{A24E40DE-9291-49AE-94B1-98D3053B2735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5717309" y="5299519"/>
              <a:ext cx="1502545" cy="3885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8309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8D1D5-DE74-4667-9923-04E9A9E65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054" y="685800"/>
            <a:ext cx="8977745" cy="148590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Conspiracy theory - sort of</a:t>
            </a:r>
          </a:p>
        </p:txBody>
      </p:sp>
      <p:pic>
        <p:nvPicPr>
          <p:cNvPr id="9" name="Gráfico 8" descr="Grinalda">
            <a:extLst>
              <a:ext uri="{FF2B5EF4-FFF2-40B4-BE49-F238E27FC236}">
                <a16:creationId xmlns:a16="http://schemas.microsoft.com/office/drawing/2014/main" id="{7B191CA5-33CE-4D87-B0C1-AA64998883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3708" y="597947"/>
            <a:ext cx="914400" cy="914400"/>
          </a:xfrm>
          <a:prstGeom prst="rect">
            <a:avLst/>
          </a:prstGeom>
        </p:spPr>
      </p:pic>
      <p:pic>
        <p:nvPicPr>
          <p:cNvPr id="11" name="Gráfico 10" descr="Grinalda">
            <a:extLst>
              <a:ext uri="{FF2B5EF4-FFF2-40B4-BE49-F238E27FC236}">
                <a16:creationId xmlns:a16="http://schemas.microsoft.com/office/drawing/2014/main" id="{6C5BAF71-82C8-437B-8B3B-5EBBC07039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2799" y="597947"/>
            <a:ext cx="914400" cy="914400"/>
          </a:xfrm>
          <a:prstGeom prst="rect">
            <a:avLst/>
          </a:prstGeom>
        </p:spPr>
      </p:pic>
      <p:pic>
        <p:nvPicPr>
          <p:cNvPr id="5122" name="Picture 2" descr="Image result for bolsonaro bannon">
            <a:extLst>
              <a:ext uri="{FF2B5EF4-FFF2-40B4-BE49-F238E27FC236}">
                <a16:creationId xmlns:a16="http://schemas.microsoft.com/office/drawing/2014/main" id="{F0C59CF4-AA42-4228-8495-3EB8029E7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485" y="1772573"/>
            <a:ext cx="2400341" cy="2119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Seta: para a Direita 25">
            <a:extLst>
              <a:ext uri="{FF2B5EF4-FFF2-40B4-BE49-F238E27FC236}">
                <a16:creationId xmlns:a16="http://schemas.microsoft.com/office/drawing/2014/main" id="{DF2295D0-691D-4EA2-B61E-0B94FA8DBB4E}"/>
              </a:ext>
            </a:extLst>
          </p:cNvPr>
          <p:cNvSpPr/>
          <p:nvPr/>
        </p:nvSpPr>
        <p:spPr>
          <a:xfrm rot="5400000">
            <a:off x="1852784" y="3630939"/>
            <a:ext cx="890422" cy="314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eta: para a Direita 27">
            <a:extLst>
              <a:ext uri="{FF2B5EF4-FFF2-40B4-BE49-F238E27FC236}">
                <a16:creationId xmlns:a16="http://schemas.microsoft.com/office/drawing/2014/main" id="{B9839C3A-D420-4DE1-BE36-B443135A9CCA}"/>
              </a:ext>
            </a:extLst>
          </p:cNvPr>
          <p:cNvSpPr/>
          <p:nvPr/>
        </p:nvSpPr>
        <p:spPr>
          <a:xfrm rot="20314509">
            <a:off x="3189304" y="2096032"/>
            <a:ext cx="1764937" cy="314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A4CB4A3F-FC49-4BAA-8B66-5C4F5F0F080C}"/>
              </a:ext>
            </a:extLst>
          </p:cNvPr>
          <p:cNvGrpSpPr/>
          <p:nvPr/>
        </p:nvGrpSpPr>
        <p:grpSpPr>
          <a:xfrm>
            <a:off x="5003086" y="2090843"/>
            <a:ext cx="6594763" cy="962104"/>
            <a:chOff x="5301669" y="2497009"/>
            <a:chExt cx="6594763" cy="962104"/>
          </a:xfrm>
        </p:grpSpPr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CBE85C75-7695-44CD-8B3D-7922EA00E89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301669" y="2856871"/>
              <a:ext cx="6594763" cy="602242"/>
            </a:xfrm>
            <a:prstGeom prst="rect">
              <a:avLst/>
            </a:prstGeom>
          </p:spPr>
        </p:pic>
        <p:pic>
          <p:nvPicPr>
            <p:cNvPr id="10" name="Imagem 9">
              <a:extLst>
                <a:ext uri="{FF2B5EF4-FFF2-40B4-BE49-F238E27FC236}">
                  <a16:creationId xmlns:a16="http://schemas.microsoft.com/office/drawing/2014/main" id="{CCD30BB1-10F1-490E-BD55-8DE4633624C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518653" y="2497009"/>
              <a:ext cx="983747" cy="396806"/>
            </a:xfrm>
            <a:prstGeom prst="rect">
              <a:avLst/>
            </a:prstGeom>
          </p:spPr>
        </p:pic>
      </p:grpSp>
      <p:grpSp>
        <p:nvGrpSpPr>
          <p:cNvPr id="32" name="Agrupar 31">
            <a:extLst>
              <a:ext uri="{FF2B5EF4-FFF2-40B4-BE49-F238E27FC236}">
                <a16:creationId xmlns:a16="http://schemas.microsoft.com/office/drawing/2014/main" id="{2CE4DCFE-6B32-4281-96E7-090F6192B7C8}"/>
              </a:ext>
            </a:extLst>
          </p:cNvPr>
          <p:cNvGrpSpPr/>
          <p:nvPr/>
        </p:nvGrpSpPr>
        <p:grpSpPr>
          <a:xfrm>
            <a:off x="4232298" y="3158882"/>
            <a:ext cx="4137381" cy="1208776"/>
            <a:chOff x="4507348" y="3529733"/>
            <a:chExt cx="4598693" cy="1404006"/>
          </a:xfrm>
        </p:grpSpPr>
        <p:pic>
          <p:nvPicPr>
            <p:cNvPr id="13" name="Imagem 12">
              <a:extLst>
                <a:ext uri="{FF2B5EF4-FFF2-40B4-BE49-F238E27FC236}">
                  <a16:creationId xmlns:a16="http://schemas.microsoft.com/office/drawing/2014/main" id="{A90AA382-AF08-41A8-BA98-5F1D3B29F86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507348" y="3986949"/>
              <a:ext cx="4598693" cy="946790"/>
            </a:xfrm>
            <a:prstGeom prst="rect">
              <a:avLst/>
            </a:prstGeom>
          </p:spPr>
        </p:pic>
        <p:pic>
          <p:nvPicPr>
            <p:cNvPr id="14" name="Imagem 13">
              <a:extLst>
                <a:ext uri="{FF2B5EF4-FFF2-40B4-BE49-F238E27FC236}">
                  <a16:creationId xmlns:a16="http://schemas.microsoft.com/office/drawing/2014/main" id="{17663A9F-9033-48A2-896D-5EF3E3E9BB9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829179" y="3529733"/>
              <a:ext cx="1640897" cy="504595"/>
            </a:xfrm>
            <a:prstGeom prst="rect">
              <a:avLst/>
            </a:prstGeom>
          </p:spPr>
        </p:pic>
      </p:grpSp>
      <p:grpSp>
        <p:nvGrpSpPr>
          <p:cNvPr id="40" name="Agrupar 39">
            <a:extLst>
              <a:ext uri="{FF2B5EF4-FFF2-40B4-BE49-F238E27FC236}">
                <a16:creationId xmlns:a16="http://schemas.microsoft.com/office/drawing/2014/main" id="{82D141B0-D81F-43DF-A1BD-57EBC1A44AD5}"/>
              </a:ext>
            </a:extLst>
          </p:cNvPr>
          <p:cNvGrpSpPr/>
          <p:nvPr/>
        </p:nvGrpSpPr>
        <p:grpSpPr>
          <a:xfrm>
            <a:off x="1070753" y="4802970"/>
            <a:ext cx="5230235" cy="953663"/>
            <a:chOff x="1071417" y="5021938"/>
            <a:chExt cx="5230235" cy="953663"/>
          </a:xfrm>
        </p:grpSpPr>
        <p:pic>
          <p:nvPicPr>
            <p:cNvPr id="15" name="Imagem 14">
              <a:extLst>
                <a:ext uri="{FF2B5EF4-FFF2-40B4-BE49-F238E27FC236}">
                  <a16:creationId xmlns:a16="http://schemas.microsoft.com/office/drawing/2014/main" id="{49E3E10C-9A1F-47AB-BDC5-01ED21E81F2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71417" y="5356552"/>
              <a:ext cx="5230235" cy="619049"/>
            </a:xfrm>
            <a:prstGeom prst="rect">
              <a:avLst/>
            </a:prstGeom>
          </p:spPr>
        </p:pic>
        <p:pic>
          <p:nvPicPr>
            <p:cNvPr id="30" name="Imagem 29">
              <a:extLst>
                <a:ext uri="{FF2B5EF4-FFF2-40B4-BE49-F238E27FC236}">
                  <a16:creationId xmlns:a16="http://schemas.microsoft.com/office/drawing/2014/main" id="{B0706C90-952C-468E-8E6F-A04AD67BEB7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263988" y="5021938"/>
              <a:ext cx="1248302" cy="358707"/>
            </a:xfrm>
            <a:prstGeom prst="rect">
              <a:avLst/>
            </a:prstGeom>
          </p:spPr>
        </p:pic>
      </p:grpSp>
      <p:grpSp>
        <p:nvGrpSpPr>
          <p:cNvPr id="39" name="Agrupar 38">
            <a:extLst>
              <a:ext uri="{FF2B5EF4-FFF2-40B4-BE49-F238E27FC236}">
                <a16:creationId xmlns:a16="http://schemas.microsoft.com/office/drawing/2014/main" id="{94092559-A377-42ED-A308-A423FD7FAC50}"/>
              </a:ext>
            </a:extLst>
          </p:cNvPr>
          <p:cNvGrpSpPr/>
          <p:nvPr/>
        </p:nvGrpSpPr>
        <p:grpSpPr>
          <a:xfrm>
            <a:off x="8659226" y="3158882"/>
            <a:ext cx="3072083" cy="1222464"/>
            <a:chOff x="8976795" y="3368150"/>
            <a:chExt cx="3072083" cy="1407564"/>
          </a:xfrm>
        </p:grpSpPr>
        <p:pic>
          <p:nvPicPr>
            <p:cNvPr id="31" name="Imagem 30">
              <a:extLst>
                <a:ext uri="{FF2B5EF4-FFF2-40B4-BE49-F238E27FC236}">
                  <a16:creationId xmlns:a16="http://schemas.microsoft.com/office/drawing/2014/main" id="{E673B5D0-501F-4BFD-8281-B7BD8D2E4D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8976795" y="3683645"/>
              <a:ext cx="3072083" cy="1092069"/>
            </a:xfrm>
            <a:prstGeom prst="rect">
              <a:avLst/>
            </a:prstGeom>
          </p:spPr>
        </p:pic>
        <p:pic>
          <p:nvPicPr>
            <p:cNvPr id="33" name="Imagem 32">
              <a:extLst>
                <a:ext uri="{FF2B5EF4-FFF2-40B4-BE49-F238E27FC236}">
                  <a16:creationId xmlns:a16="http://schemas.microsoft.com/office/drawing/2014/main" id="{1EC61756-ED12-4DB4-B087-8F7CEE812C8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9136312" y="3368150"/>
              <a:ext cx="1254598" cy="342163"/>
            </a:xfrm>
            <a:prstGeom prst="rect">
              <a:avLst/>
            </a:prstGeom>
          </p:spPr>
        </p:pic>
      </p:grpSp>
      <p:grpSp>
        <p:nvGrpSpPr>
          <p:cNvPr id="41" name="Agrupar 40">
            <a:extLst>
              <a:ext uri="{FF2B5EF4-FFF2-40B4-BE49-F238E27FC236}">
                <a16:creationId xmlns:a16="http://schemas.microsoft.com/office/drawing/2014/main" id="{62CDF64B-0ADA-48C9-8F9C-F40836419FF0}"/>
              </a:ext>
            </a:extLst>
          </p:cNvPr>
          <p:cNvGrpSpPr/>
          <p:nvPr/>
        </p:nvGrpSpPr>
        <p:grpSpPr>
          <a:xfrm>
            <a:off x="6483926" y="4482193"/>
            <a:ext cx="5645294" cy="1168167"/>
            <a:chOff x="6469136" y="4826334"/>
            <a:chExt cx="5645294" cy="1168167"/>
          </a:xfrm>
        </p:grpSpPr>
        <p:pic>
          <p:nvPicPr>
            <p:cNvPr id="34" name="Imagem 33">
              <a:extLst>
                <a:ext uri="{FF2B5EF4-FFF2-40B4-BE49-F238E27FC236}">
                  <a16:creationId xmlns:a16="http://schemas.microsoft.com/office/drawing/2014/main" id="{28C3E5FA-E3C8-46F3-A852-B18970379811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6469136" y="5262593"/>
              <a:ext cx="5645294" cy="731908"/>
            </a:xfrm>
            <a:prstGeom prst="rect">
              <a:avLst/>
            </a:prstGeom>
          </p:spPr>
        </p:pic>
        <p:pic>
          <p:nvPicPr>
            <p:cNvPr id="35" name="Imagem 34">
              <a:extLst>
                <a:ext uri="{FF2B5EF4-FFF2-40B4-BE49-F238E27FC236}">
                  <a16:creationId xmlns:a16="http://schemas.microsoft.com/office/drawing/2014/main" id="{65EACA98-78D3-49F2-AF0B-C775E194E219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6810185" y="4826334"/>
              <a:ext cx="1493306" cy="477242"/>
            </a:xfrm>
            <a:prstGeom prst="rect">
              <a:avLst/>
            </a:prstGeom>
          </p:spPr>
        </p:pic>
      </p:grp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91864BCC-6015-4C7E-B021-F5E8A9507538}"/>
              </a:ext>
            </a:extLst>
          </p:cNvPr>
          <p:cNvSpPr txBox="1"/>
          <p:nvPr/>
        </p:nvSpPr>
        <p:spPr>
          <a:xfrm>
            <a:off x="1043708" y="4251361"/>
            <a:ext cx="2763259" cy="46166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Son of </a:t>
            </a:r>
            <a:r>
              <a:rPr lang="en-US" sz="2400" dirty="0" err="1"/>
              <a:t>Bolsonaro</a:t>
            </a:r>
            <a:endParaRPr lang="en-US" sz="2400" dirty="0"/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548F039B-12A5-43F4-BEAF-4AB8E716FF58}"/>
              </a:ext>
            </a:extLst>
          </p:cNvPr>
          <p:cNvSpPr txBox="1"/>
          <p:nvPr/>
        </p:nvSpPr>
        <p:spPr>
          <a:xfrm>
            <a:off x="4987638" y="1550639"/>
            <a:ext cx="2763259" cy="46166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Steve Bannon</a:t>
            </a:r>
          </a:p>
        </p:txBody>
      </p: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7734968F-EE63-4511-BA2F-6F940649994F}"/>
              </a:ext>
            </a:extLst>
          </p:cNvPr>
          <p:cNvGrpSpPr/>
          <p:nvPr/>
        </p:nvGrpSpPr>
        <p:grpSpPr>
          <a:xfrm>
            <a:off x="4106776" y="5749046"/>
            <a:ext cx="4388423" cy="1023447"/>
            <a:chOff x="4106776" y="5749046"/>
            <a:chExt cx="4388423" cy="1023447"/>
          </a:xfrm>
        </p:grpSpPr>
        <p:pic>
          <p:nvPicPr>
            <p:cNvPr id="36" name="Imagem 35">
              <a:extLst>
                <a:ext uri="{FF2B5EF4-FFF2-40B4-BE49-F238E27FC236}">
                  <a16:creationId xmlns:a16="http://schemas.microsoft.com/office/drawing/2014/main" id="{E6C9257E-2B1A-4E60-B463-362A3C23B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106776" y="5984974"/>
              <a:ext cx="4388423" cy="787519"/>
            </a:xfrm>
            <a:prstGeom prst="rect">
              <a:avLst/>
            </a:prstGeom>
          </p:spPr>
        </p:pic>
        <p:pic>
          <p:nvPicPr>
            <p:cNvPr id="42" name="Imagem 41">
              <a:extLst>
                <a:ext uri="{FF2B5EF4-FFF2-40B4-BE49-F238E27FC236}">
                  <a16:creationId xmlns:a16="http://schemas.microsoft.com/office/drawing/2014/main" id="{02E64AE0-3AD9-4FA6-BC54-B02D449D06A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4408940" y="5749046"/>
              <a:ext cx="1157396" cy="2910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77047801"/>
      </p:ext>
    </p:extLst>
  </p:cSld>
  <p:clrMapOvr>
    <a:masterClrMapping/>
  </p:clrMapOvr>
</p:sld>
</file>

<file path=ppt/theme/theme1.xml><?xml version="1.0" encoding="utf-8"?>
<a:theme xmlns:a="http://schemas.openxmlformats.org/drawingml/2006/main" name="Cortar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Corte</Template>
  <TotalTime>0</TotalTime>
  <Words>205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Arial</vt:lpstr>
      <vt:lpstr>Franklin Gothic Book</vt:lpstr>
      <vt:lpstr>Cortar</vt:lpstr>
      <vt:lpstr>Best drama Series 2018</vt:lpstr>
      <vt:lpstr>Brazilian presidential election  </vt:lpstr>
      <vt:lpstr>Lula da Silva</vt:lpstr>
      <vt:lpstr>Lula da Silva</vt:lpstr>
      <vt:lpstr>Jair Bolsonaro</vt:lpstr>
      <vt:lpstr>Jair Bolsonaro</vt:lpstr>
      <vt:lpstr>Conspiracy theory - sort of</vt:lpstr>
      <vt:lpstr>Conspiracy theory - sort of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drama Series 2018</dc:title>
  <dc:creator>Carlos Mendoza</dc:creator>
  <cp:lastModifiedBy>Carlos Mendoza</cp:lastModifiedBy>
  <cp:revision>17</cp:revision>
  <dcterms:created xsi:type="dcterms:W3CDTF">2018-11-05T00:14:45Z</dcterms:created>
  <dcterms:modified xsi:type="dcterms:W3CDTF">2018-11-05T13:13:25Z</dcterms:modified>
</cp:coreProperties>
</file>