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FA58"/>
    <a:srgbClr val="007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6"/>
  </p:normalViewPr>
  <p:slideViewPr>
    <p:cSldViewPr snapToGrid="0" snapToObjects="1" showGuides="1">
      <p:cViewPr varScale="1">
        <p:scale>
          <a:sx n="72" d="100"/>
          <a:sy n="72" d="100"/>
        </p:scale>
        <p:origin x="576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2" d="100"/>
          <a:sy n="82" d="100"/>
        </p:scale>
        <p:origin x="30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C28EB-AC7E-6142-969C-6AEDB7C47CE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7AFF5-FCAD-6740-8BE9-FF2AFE6C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8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BB067-016C-D44F-BCF8-1C81A15A76F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415A0-D8AF-AA4B-96E0-1E1C03A6D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415A0-D8AF-AA4B-96E0-1E1C03A6D9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3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F7D0-13E1-124C-9627-A36C10C3E30C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890-D8AE-0244-8929-0CD83CE0A488}" type="datetime1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81400" y="2151331"/>
            <a:ext cx="4519612" cy="284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56113" y="5435600"/>
            <a:ext cx="2473325" cy="3603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2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5AC9-49DE-9940-9F99-0800799AF190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838200" y="373487"/>
            <a:ext cx="3200400" cy="862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4725473" cy="884126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Reference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890-D8AE-0244-8929-0CD83CE0A488}" type="datetime1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5528" y="6356350"/>
            <a:ext cx="458272" cy="365125"/>
          </a:xfrm>
        </p:spPr>
        <p:txBody>
          <a:bodyPr/>
          <a:lstStyle/>
          <a:p>
            <a:fld id="{938F2C9C-7767-D64B-8B98-4FF17DEA8C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BE-6ACA-8E46-AE27-EDE57E6502B0}" type="datetime1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CE3E-ADFB-074D-BB0A-1736A7A01819}" type="datetime1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7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78532" cy="1325563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3384-003D-A947-A991-B42BD0777A0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890" y="6356350"/>
            <a:ext cx="496910" cy="36512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38F2C9C-7767-D64B-8B98-4FF17DEA8C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265" y="299547"/>
            <a:ext cx="1346691" cy="134669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7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8" r:id="rId4"/>
    <p:sldLayoutId id="2147483655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/>
              <a:t>Dynamic Analysis of Train Wheel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Raúl</a:t>
            </a:r>
            <a:r>
              <a:rPr lang="en-US" dirty="0"/>
              <a:t> Bravo </a:t>
            </a:r>
          </a:p>
          <a:p>
            <a:r>
              <a:rPr lang="en-US" dirty="0"/>
              <a:t>Shushu Qin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4116" y="361950"/>
            <a:ext cx="6042934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019800" cy="849202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Optimization of the wheel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" y="1677462"/>
            <a:ext cx="6015540" cy="4511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53" y="1676440"/>
            <a:ext cx="6016903" cy="4512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2933" y="1613728"/>
            <a:ext cx="201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R=0.4m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79836" y="1613728"/>
            <a:ext cx="201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R=0.6m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534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4116" y="361950"/>
            <a:ext cx="6042934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28" y="965221"/>
            <a:ext cx="7848600" cy="849202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 </a:t>
            </a:r>
            <a:r>
              <a:rPr lang="en-US"/>
              <a:t>with real model </a:t>
            </a:r>
            <a:br>
              <a:rPr lang="en-US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87" y="1450198"/>
            <a:ext cx="6029739" cy="4522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80" y="2607443"/>
            <a:ext cx="1951702" cy="1992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48" y="3954899"/>
            <a:ext cx="1938651" cy="199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74" y="1265349"/>
            <a:ext cx="2083080" cy="1943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13" y="2337553"/>
            <a:ext cx="2425700" cy="368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17" y="137342"/>
            <a:ext cx="2009703" cy="20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4115" y="361950"/>
            <a:ext cx="7137067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15" y="497128"/>
            <a:ext cx="7132983" cy="884126"/>
          </a:xfrm>
        </p:spPr>
        <p:txBody>
          <a:bodyPr>
            <a:normAutofit/>
          </a:bodyPr>
          <a:lstStyle/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043" y="1524258"/>
            <a:ext cx="11661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Both the simple and real models of the wheel would generate squeal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zh-CN" sz="2800" dirty="0">
                <a:latin typeface="Apple Braille" charset="0"/>
                <a:ea typeface="Apple Braille" charset="0"/>
                <a:cs typeface="Apple Braille" charset="0"/>
              </a:rPr>
              <a:t>S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light variations on the outer radius can be beneficial to avoid squeal. However, more work is to be done.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Other sources of squeal can be studied and simulated, which would require much more computational power.       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Another possible improvement is to change the distance between the sleepers.</a:t>
            </a:r>
          </a:p>
        </p:txBody>
      </p:sp>
    </p:spTree>
    <p:extLst>
      <p:ext uri="{BB962C8B-B14F-4D97-AF65-F5344CB8AC3E}">
        <p14:creationId xmlns:p14="http://schemas.microsoft.com/office/powerpoint/2010/main" val="248101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8866" y="554611"/>
            <a:ext cx="3375933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9078532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Squeal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Noise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51" y="1945413"/>
            <a:ext cx="5229497" cy="39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8866" y="554611"/>
            <a:ext cx="3375933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9078532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Squeal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Noise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838200" y="1690688"/>
                <a:ext cx="10953750" cy="41005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)If the train travels at a maximum speed of 350 km/h, will the rotation of the wheel couple with the squeal problem?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zh-CN" altLang="en-US" dirty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r>
                      <a:rPr lang="en-US" altLang="zh-CN" b="0" i="1" smtClean="0">
                        <a:latin typeface="Cambria Math" charset="0"/>
                      </a:rPr>
                      <m:t>𝑣</m:t>
                    </m:r>
                    <m:r>
                      <a:rPr lang="en-US" altLang="zh-CN" b="0" i="1" smtClean="0">
                        <a:latin typeface="Cambria Math" charset="0"/>
                      </a:rPr>
                      <m:t>/(</m:t>
                    </m:r>
                    <m:r>
                      <a:rPr lang="en-US" altLang="zh-CN" b="0" i="1" smtClean="0">
                        <a:latin typeface="Cambria Math" charset="0"/>
                      </a:rPr>
                      <m:t>2</m:t>
                    </m:r>
                    <m:r>
                      <a:rPr lang="en-US" altLang="zh-CN" b="0" i="1" smtClean="0">
                        <a:latin typeface="Cambria Math" charset="0"/>
                      </a:rPr>
                      <m:t>∗</m:t>
                    </m:r>
                    <m:r>
                      <a:rPr lang="en-US" altLang="zh-CN" b="0" i="1" smtClean="0">
                        <a:latin typeface="Cambria Math" charset="0"/>
                      </a:rPr>
                      <m:t>𝑝𝑖</m:t>
                    </m:r>
                    <m:r>
                      <a:rPr lang="zh-CN" altLang="en-US" b="0" i="1" smtClean="0">
                        <a:latin typeface="Cambria Math" charset="0"/>
                      </a:rPr>
                      <m:t>∗</m:t>
                    </m:r>
                    <m:r>
                      <a:rPr lang="en-US" altLang="zh-CN" b="0" i="1" smtClean="0">
                        <a:latin typeface="Cambria Math" charset="0"/>
                      </a:rPr>
                      <m:t>𝑅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br>
                  <a:rPr lang="en-US" dirty="0"/>
                </a:br>
                <a:r>
                  <a:rPr lang="en-US" dirty="0"/>
                  <a:t>(ii) If the sleepers are located every 60 cm, may the positions of the sleepers be coupled with the squeal phenomena?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         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charset="0"/>
                      </a:rPr>
                      <m:t>             </m:t>
                    </m:r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r>
                      <a:rPr lang="en-US" altLang="zh-CN" b="0" i="1" smtClean="0">
                        <a:latin typeface="Cambria Math" charset="0"/>
                      </a:rPr>
                      <m:t>𝑣</m:t>
                    </m:r>
                    <m:r>
                      <a:rPr lang="en-US" altLang="zh-CN" b="0" i="1" smtClean="0">
                        <a:latin typeface="Cambria Math" charset="0"/>
                      </a:rPr>
                      <m:t>/</m:t>
                    </m:r>
                    <m:r>
                      <a:rPr lang="en-US" altLang="zh-CN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838200" y="1690688"/>
                <a:ext cx="10953750" cy="4100512"/>
              </a:xfrm>
              <a:prstGeom prst="rect">
                <a:avLst/>
              </a:prstGeom>
              <a:blipFill>
                <a:blip r:embed="rId2"/>
                <a:stretch>
                  <a:fillRect l="-1169" t="-1337" r="-66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8866" y="554611"/>
            <a:ext cx="4616905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273684"/>
            <a:ext cx="907853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 Statement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638300"/>
            <a:ext cx="90805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5970" y="4573368"/>
            <a:ext cx="327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Velocity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pl-PL" dirty="0"/>
              <a:t>350 km/h</a:t>
            </a:r>
          </a:p>
          <a:p>
            <a:r>
              <a:rPr lang="pl-PL" altLang="zh-CN" dirty="0"/>
              <a:t>D</a:t>
            </a:r>
            <a:r>
              <a:rPr lang="en-US" altLang="zh-CN" dirty="0" err="1"/>
              <a:t>istance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sleepers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sk-SK" dirty="0"/>
              <a:t>60 cm 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352991" y="5219699"/>
            <a:ext cx="2219008" cy="360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Figure.</a:t>
            </a:r>
            <a:r>
              <a:rPr lang="zh-CN" altLang="en-US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altLang="zh-CN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Simple</a:t>
            </a:r>
            <a:r>
              <a:rPr lang="zh-CN" altLang="en-US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altLang="zh-CN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geometry</a:t>
            </a:r>
            <a:endParaRPr lang="en-US" sz="1400" dirty="0">
              <a:solidFill>
                <a:schemeClr val="accent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7217741" y="5219698"/>
            <a:ext cx="2219008" cy="360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Figure.</a:t>
            </a:r>
            <a:r>
              <a:rPr lang="zh-CN" altLang="en-US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altLang="zh-CN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Real</a:t>
            </a:r>
            <a:r>
              <a:rPr lang="zh-CN" altLang="en-US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altLang="zh-CN" sz="1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rPr>
              <a:t>geometry</a:t>
            </a:r>
            <a:endParaRPr lang="en-US" sz="1400" dirty="0">
              <a:solidFill>
                <a:schemeClr val="accent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345F6-8E27-4364-B742-22531393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51" y="1936222"/>
            <a:ext cx="6646944" cy="32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8866" y="554611"/>
            <a:ext cx="3375933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0774"/>
            <a:ext cx="2690014" cy="1126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22"/>
            <a:ext cx="9078532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7" y="5385215"/>
            <a:ext cx="725220" cy="715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03" y="5309867"/>
            <a:ext cx="740603" cy="740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412" y="5374636"/>
            <a:ext cx="732008" cy="722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08" y="1561011"/>
            <a:ext cx="4981303" cy="373597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39702" y="3764528"/>
            <a:ext cx="4143090" cy="274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72333" y="3597388"/>
            <a:ext cx="48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*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75" y="4496140"/>
            <a:ext cx="2186849" cy="6232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85" y="4496140"/>
            <a:ext cx="3223306" cy="6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8866" y="554611"/>
            <a:ext cx="3375933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4" y="264738"/>
            <a:ext cx="9078532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0302" y="1551142"/>
            <a:ext cx="245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Mesh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sensitivity</a:t>
            </a: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79" y="1567903"/>
            <a:ext cx="1777048" cy="506459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1042012" y="1741608"/>
            <a:ext cx="404948" cy="159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80302" y="2678314"/>
            <a:ext cx="488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Simulation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simple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geometry</a:t>
            </a: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1042012" y="2868780"/>
            <a:ext cx="404948" cy="159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80302" y="3833134"/>
            <a:ext cx="820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Optimization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with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regarded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radius</a:t>
            </a:r>
          </a:p>
          <a:p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of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wheel</a:t>
            </a: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042012" y="4023600"/>
            <a:ext cx="404948" cy="159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80302" y="5126961"/>
            <a:ext cx="488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Simulation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real</a:t>
            </a:r>
            <a:r>
              <a:rPr lang="zh-CN" alt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altLang="zh-CN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geometry</a:t>
            </a: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1042012" y="5317427"/>
            <a:ext cx="404948" cy="159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75" y="2623854"/>
            <a:ext cx="3425265" cy="2149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0" y="1542813"/>
            <a:ext cx="3223306" cy="6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759199" y="5255423"/>
            <a:ext cx="3183291" cy="76734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Quadartic</a:t>
            </a:r>
            <a:r>
              <a:rPr lang="zh-CN" altLang="en-US" sz="1600" b="1" dirty="0">
                <a:solidFill>
                  <a:schemeClr val="tx1"/>
                </a:solidFill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</a:rPr>
              <a:t>Element</a:t>
            </a:r>
            <a:r>
              <a:rPr lang="zh-CN" altLang="en-US" sz="1600" b="1" dirty="0">
                <a:solidFill>
                  <a:schemeClr val="tx1"/>
                </a:solidFill>
              </a:rPr>
              <a:t> 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Mode1</a:t>
            </a:r>
            <a:r>
              <a:rPr lang="zh-CN" altLang="en-US" sz="1600" b="1" dirty="0">
                <a:solidFill>
                  <a:schemeClr val="tx1"/>
                </a:solidFill>
              </a:rPr>
              <a:t>      </a:t>
            </a:r>
            <a:r>
              <a:rPr lang="en-US" altLang="zh-CN" sz="1600" b="1" dirty="0">
                <a:solidFill>
                  <a:schemeClr val="tx1"/>
                </a:solidFill>
              </a:rPr>
              <a:t>f=172Hz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866" y="554611"/>
            <a:ext cx="3846197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4384" y="264738"/>
            <a:ext cx="9078532" cy="1325563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Test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simulation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4" y="1889673"/>
            <a:ext cx="3292000" cy="3099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90" y="2124573"/>
            <a:ext cx="1123406" cy="2797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50" y="2114317"/>
            <a:ext cx="1194704" cy="2797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56" y="1879418"/>
            <a:ext cx="2928917" cy="3109418"/>
          </a:xfrm>
          <a:prstGeom prst="rect">
            <a:avLst/>
          </a:prstGeom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1401772" y="5255423"/>
            <a:ext cx="3183291" cy="76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400" b="0" i="0" kern="120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1600" b="1" dirty="0">
                <a:solidFill>
                  <a:schemeClr val="tx1"/>
                </a:solidFill>
              </a:rPr>
              <a:t>Linear</a:t>
            </a:r>
            <a:r>
              <a:rPr lang="zh-CN" altLang="en-US" sz="1600" b="1" dirty="0">
                <a:solidFill>
                  <a:schemeClr val="tx1"/>
                </a:solidFill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</a:rPr>
              <a:t>Element</a:t>
            </a:r>
            <a:r>
              <a:rPr lang="zh-CN" altLang="en-US" sz="1600" b="1" dirty="0">
                <a:solidFill>
                  <a:schemeClr val="tx1"/>
                </a:solidFill>
              </a:rPr>
              <a:t> 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1600" b="1" dirty="0">
                <a:solidFill>
                  <a:schemeClr val="tx1"/>
                </a:solidFill>
              </a:rPr>
              <a:t>Mode1</a:t>
            </a:r>
            <a:r>
              <a:rPr lang="zh-CN" altLang="en-US" sz="1600" b="1" dirty="0">
                <a:solidFill>
                  <a:schemeClr val="tx1"/>
                </a:solidFill>
              </a:rPr>
              <a:t>      </a:t>
            </a:r>
            <a:r>
              <a:rPr lang="en-US" altLang="zh-CN" sz="1600" b="1" dirty="0">
                <a:solidFill>
                  <a:schemeClr val="tx1"/>
                </a:solidFill>
              </a:rPr>
              <a:t>f=25Hz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87" y="431075"/>
            <a:ext cx="1934160" cy="10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1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8866" y="554611"/>
            <a:ext cx="4033921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4384" y="264738"/>
            <a:ext cx="9078532" cy="1325563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Mesh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Sensitivity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766513"/>
            <a:ext cx="5532120" cy="4149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45" y="1840808"/>
            <a:ext cx="5334000" cy="4000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7097" y="2022129"/>
            <a:ext cx="2769326" cy="597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36423" y="2367937"/>
            <a:ext cx="2059577" cy="330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91" y="711053"/>
            <a:ext cx="1777048" cy="5064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72" y="685963"/>
            <a:ext cx="3223306" cy="6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2C9C-7767-D64B-8B98-4FF17DEA8C71}" type="slidenum">
              <a:rPr lang="en-US" smtClean="0"/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8866" y="554611"/>
            <a:ext cx="6497957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4384" y="264738"/>
            <a:ext cx="9078532" cy="1325563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Simulation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of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simple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0" y="1320198"/>
            <a:ext cx="6354731" cy="4766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32" y="1813896"/>
            <a:ext cx="1928384" cy="1933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76" y="3257032"/>
            <a:ext cx="2000175" cy="1923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82" y="697965"/>
            <a:ext cx="1998218" cy="1919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13" y="405053"/>
            <a:ext cx="1980547" cy="196093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099552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43500" y="3460385"/>
            <a:ext cx="19050" cy="2102215"/>
          </a:xfrm>
          <a:prstGeom prst="line">
            <a:avLst/>
          </a:prstGeom>
          <a:ln w="28575">
            <a:solidFill>
              <a:srgbClr val="59F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90" y="2351939"/>
            <a:ext cx="2286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213</Words>
  <Application>Microsoft Office PowerPoint</Application>
  <PresentationFormat>Widescreen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 MT Condensed Extra Bold</vt:lpstr>
      <vt:lpstr>Al Bayan Plain</vt:lpstr>
      <vt:lpstr>Apple Braille</vt:lpstr>
      <vt:lpstr>Arial</vt:lpstr>
      <vt:lpstr>Calibri</vt:lpstr>
      <vt:lpstr>Calibri Light</vt:lpstr>
      <vt:lpstr>Cambria Math</vt:lpstr>
      <vt:lpstr>Office Theme</vt:lpstr>
      <vt:lpstr>Dynamic Analysis of Train Wheel </vt:lpstr>
      <vt:lpstr>Squeal Noise</vt:lpstr>
      <vt:lpstr>Squeal Noise</vt:lpstr>
      <vt:lpstr>Problem Statement </vt:lpstr>
      <vt:lpstr>Methodology</vt:lpstr>
      <vt:lpstr>Methodology</vt:lpstr>
      <vt:lpstr>PowerPoint Presentation</vt:lpstr>
      <vt:lpstr>PowerPoint Presentation</vt:lpstr>
      <vt:lpstr>PowerPoint Presentation</vt:lpstr>
      <vt:lpstr>Optimization of the wheel  </vt:lpstr>
      <vt:lpstr>Simulation with real model   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ching buaichixc</dc:creator>
  <cp:lastModifiedBy>BRAVO-MARTINEZ J. (967418)</cp:lastModifiedBy>
  <cp:revision>82</cp:revision>
  <dcterms:created xsi:type="dcterms:W3CDTF">2019-01-15T18:09:28Z</dcterms:created>
  <dcterms:modified xsi:type="dcterms:W3CDTF">2019-01-18T13:36:51Z</dcterms:modified>
</cp:coreProperties>
</file>